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8"/>
  </p:notesMasterIdLst>
  <p:handoutMasterIdLst>
    <p:handoutMasterId r:id="rId28"/>
  </p:handoutMasterIdLst>
  <p:sldIdLst>
    <p:sldId id="1189" r:id="rId4"/>
    <p:sldId id="1090" r:id="rId5"/>
    <p:sldId id="1092" r:id="rId6"/>
    <p:sldId id="1190" r:id="rId7"/>
    <p:sldId id="1094" r:id="rId9"/>
    <p:sldId id="1095" r:id="rId10"/>
    <p:sldId id="1168" r:id="rId11"/>
    <p:sldId id="1211" r:id="rId12"/>
    <p:sldId id="1191" r:id="rId13"/>
    <p:sldId id="1102" r:id="rId14"/>
    <p:sldId id="1104" r:id="rId15"/>
    <p:sldId id="1106" r:id="rId16"/>
    <p:sldId id="1143" r:id="rId17"/>
    <p:sldId id="1107" r:id="rId18"/>
    <p:sldId id="1144" r:id="rId19"/>
    <p:sldId id="1145" r:id="rId20"/>
    <p:sldId id="1110" r:id="rId21"/>
    <p:sldId id="1147" r:id="rId22"/>
    <p:sldId id="1148" r:id="rId23"/>
    <p:sldId id="1149" r:id="rId24"/>
    <p:sldId id="1192" r:id="rId25"/>
    <p:sldId id="1193" r:id="rId26"/>
    <p:sldId id="1226" r:id="rId2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6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80" d="100"/>
          <a:sy n="80" d="100"/>
        </p:scale>
        <p:origin x="-1320" y="-618"/>
      </p:cViewPr>
      <p:guideLst>
        <p:guide orient="horz" pos="3162"/>
        <p:guide pos="568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5"/>
        <p:guide pos="227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611"/>
            <a:ext cx="19100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  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呼风唤雨的世纪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85786" y="500048"/>
            <a:ext cx="7715304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呼风唤雨的世纪</a:t>
            </a:r>
            <a:endParaRPr lang="zh-CN" alt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6626" name="Picture 2" descr="https://ss0.bdstatic.com/70cFuHSh_Q1YnxGkpoWK1HF6hhy/it/u=3138508124,188061974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32430" y="2180590"/>
            <a:ext cx="3421380" cy="25660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00430" y="15001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第一课时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复习导入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25295" y="1672273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听写词语。</a:t>
            </a:r>
            <a:endParaRPr lang="zh-CN" sz="32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/>
            <a:endParaRPr lang="zh-CN" sz="32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/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2.课文主要讲的是什么？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928926" y="1071552"/>
            <a:ext cx="3031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学习第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自然段 　</a:t>
            </a:r>
            <a:endParaRPr lang="zh-CN" altLang="en-US" sz="2400" dirty="0"/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新课学习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8" name="Picture 2" descr="https://timgsa.baidu.com/timg?image&amp;quality=80&amp;size=b9999_10000&amp;sec=1556415006405&amp;di=46ce3a9554452e12f4a02b81b9ae288a&amp;imgtype=0&amp;src=http%3A%2F%2Fpic.90sjimg.com%2Fdesign%2F00%2F59%2F20%2F21%2F593612f740dfe.png%2521%2Ffwfh%2F804x1078%2Fquality%2F90%2Funsharp%2Ftrue%2Fcompress%2Ftru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56927" y="3149638"/>
            <a:ext cx="1487073" cy="1993862"/>
          </a:xfrm>
          <a:prstGeom prst="rect">
            <a:avLst/>
          </a:prstGeom>
          <a:noFill/>
        </p:spPr>
      </p:pic>
      <p:sp>
        <p:nvSpPr>
          <p:cNvPr id="20" name="矩形标注 19"/>
          <p:cNvSpPr/>
          <p:nvPr/>
        </p:nvSpPr>
        <p:spPr>
          <a:xfrm>
            <a:off x="2285984" y="2143122"/>
            <a:ext cx="4572000" cy="1200329"/>
          </a:xfrm>
          <a:prstGeom prst="wedgeRectCallout">
            <a:avLst>
              <a:gd name="adj1" fmla="val 51925"/>
              <a:gd name="adj2" fmla="val 96649"/>
            </a:avLst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zh-CN" altLang="en-US" sz="2400" dirty="0" smtClean="0"/>
              <a:t>朗读第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自然段，体会语言简洁的特点： 应读出“坚定、不容质疑”的语气。 　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1000114"/>
            <a:ext cx="407196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是谁来呼风唤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呢？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当然是人类。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靠什么呼风唤雨呢？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靠的是现代化科学技术。人类靠现代科学技术呼风唤雨。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8435" name="Picture 3" descr="https://timgsa.baidu.com/timg?image&amp;quality=80&amp;size=b10000_10000&amp;sec=1556405205&amp;di=a069f9839c7c02be3cc156c373d38d39&amp;src=http://pic43.photophoto.cn/20170413/1190119156150685_b.jpg"/>
          <p:cNvPicPr>
            <a:picLocks noChangeAspect="1" noChangeArrowheads="1"/>
          </p:cNvPicPr>
          <p:nvPr/>
        </p:nvPicPr>
        <p:blipFill>
          <a:blip r:embed="rId1"/>
          <a:srcRect b="2840"/>
          <a:stretch>
            <a:fillRect/>
          </a:stretch>
        </p:blipFill>
        <p:spPr bwMode="auto">
          <a:xfrm>
            <a:off x="4714876" y="928676"/>
            <a:ext cx="4104967" cy="278876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2" y="928676"/>
            <a:ext cx="8174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为什么说</a:t>
            </a:r>
            <a:r>
              <a:rPr lang="en-US" sz="2800" dirty="0" smtClean="0"/>
              <a:t>20</a:t>
            </a:r>
            <a:r>
              <a:rPr lang="zh-CN" altLang="en-US" sz="2800" dirty="0" smtClean="0"/>
              <a:t>世纪人类靠现代科学技术能呼风唤雨？ </a:t>
            </a:r>
            <a:endParaRPr lang="zh-CN" altLang="en-US" sz="2800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10" y="2071684"/>
            <a:ext cx="764386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人类在上百万年的历史中一直很依赖自然，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那时没有电灯，没有电视，没有收音机，也没有汽车。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471" y="928676"/>
            <a:ext cx="74295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独立自由朗读课文第</a:t>
            </a:r>
            <a:r>
              <a:rPr lang="en-US" sz="3200" dirty="0" smtClean="0"/>
              <a:t>3</a:t>
            </a:r>
            <a:r>
              <a:rPr lang="zh-CN" altLang="en-US" sz="3200" dirty="0" smtClean="0"/>
              <a:t>、</a:t>
            </a:r>
            <a:r>
              <a:rPr lang="en-US" sz="3200" dirty="0" smtClean="0"/>
              <a:t>4</a:t>
            </a:r>
            <a:r>
              <a:rPr lang="zh-CN" altLang="en-US" sz="3200" dirty="0" smtClean="0"/>
              <a:t>、</a:t>
            </a:r>
            <a:r>
              <a:rPr lang="en-US" sz="3200" dirty="0" smtClean="0"/>
              <a:t>5</a:t>
            </a:r>
            <a:r>
              <a:rPr lang="zh-CN" altLang="en-US" sz="3200" dirty="0" smtClean="0"/>
              <a:t>自然段，给每一个自然段拟个小标题。 </a:t>
            </a:r>
            <a:endParaRPr lang="zh-CN" altLang="en-US" sz="3200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0034" y="2285998"/>
            <a:ext cx="657226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）昨天的幻想（第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自然段）。 　　　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）今天的实际（第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自然段）。 　　　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）明天的憧憬（第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自然段）。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5720" y="785800"/>
            <a:ext cx="7125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汇报交流第</a:t>
            </a:r>
            <a:r>
              <a:rPr lang="en-US" sz="3200" dirty="0" smtClean="0"/>
              <a:t>3</a:t>
            </a:r>
            <a:r>
              <a:rPr lang="zh-CN" altLang="en-US" sz="3200" dirty="0" smtClean="0"/>
              <a:t>自然段──“昨天的幻想”</a:t>
            </a:r>
            <a:endParaRPr lang="zh-CN" altLang="en-US" sz="3200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1643056"/>
            <a:ext cx="842968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幻想：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）举例说说人类是怎样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依赖自然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千里眼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顺风耳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腾云驾雾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是怎样的身手？结合所看电视节目谈认识。 　　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）猜测古时候人们还会有哪些美好的愿望和梦想。 　　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857238"/>
            <a:ext cx="6336991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理解重点句子：　　　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忽如一夜春风来，千树万树梨花开。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94596" y="1857370"/>
            <a:ext cx="885828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）书中举出了哪些科学技术成绩事例，涉及哪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6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些方面？ （登上月球  潜入海底  洞察天体）　　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）你还能举出哪些科技成绩方面的事例？它们给人类生活带来哪些便利？ 　　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8662" y="1142990"/>
            <a:ext cx="6786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科学在改变着人类的精神文化生活，也在改变着人类的物质生活。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Picture 2" descr="https://timgsa.baidu.com/timg?image&amp;quality=80&amp;size=b9999_10000&amp;sec=1556415758491&amp;di=4d74fa1a298540c21d22e90ac3e2ef80&amp;imgtype=0&amp;src=http%3A%2F%2F5b0988e595225.cdn.sohucs.com%2Fimages%2F20181114%2Fe44ed68ad5bf48d2a91eaa3701307ece.jpeg"/>
          <p:cNvPicPr>
            <a:picLocks noChangeAspect="1" noChangeArrowheads="1"/>
          </p:cNvPicPr>
          <p:nvPr/>
        </p:nvPicPr>
        <p:blipFill>
          <a:blip r:embed="rId1"/>
          <a:srcRect b="8553"/>
          <a:stretch>
            <a:fillRect/>
          </a:stretch>
        </p:blipFill>
        <p:spPr bwMode="auto">
          <a:xfrm>
            <a:off x="3214678" y="2500312"/>
            <a:ext cx="2714644" cy="1863071"/>
          </a:xfrm>
          <a:prstGeom prst="rect">
            <a:avLst/>
          </a:prstGeom>
          <a:noFill/>
        </p:spPr>
      </p:pic>
      <p:pic>
        <p:nvPicPr>
          <p:cNvPr id="13316" name="Picture 4" descr="https://timgsa.baidu.com/timg?image&amp;quality=80&amp;size=b9999_10000&amp;sec=1556415791411&amp;di=ef577bf45c49f1f888794c80f47ed3c4&amp;imgtype=0&amp;src=http%3A%2F%2Fi2.hdslb.com%2Fbfs%2Farchive%2F6e91d8ca7cfa0adf3845e87950f5946177743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9544" y="2571750"/>
            <a:ext cx="2884456" cy="1802785"/>
          </a:xfrm>
          <a:prstGeom prst="rect">
            <a:avLst/>
          </a:prstGeom>
          <a:noFill/>
        </p:spPr>
      </p:pic>
      <p:pic>
        <p:nvPicPr>
          <p:cNvPr id="13318" name="Picture 6" descr="https://timgsa.baidu.com/timg?image&amp;quality=80&amp;size=b9999_10000&amp;sec=1556415849545&amp;di=56750088178f24e67d50c6286f0afdc3&amp;imgtype=0&amp;src=http%3A%2F%2F5b0988e595225.cdn.sohucs.com%2Fimages%2F20180330%2Fe627de526ef6489f9a52782ad77d050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74"/>
            <a:ext cx="2987665" cy="191155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00100" y="1000114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英国数学家、哲学家罗素怎么谈科学？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000100" y="2214560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是科学使得我们这个时代不同于以往的任何时代”体现在哪里？“为人类创造了比以往任何时代都要美好的生活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57158" y="1428742"/>
            <a:ext cx="814390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我们在享受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世纪科技效果同时，也应该立志为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世纪做点什么？老师将伟大的生物学家达尔文的一句话送给大家──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要成为一名科学家，最主要的是：对科学的喜好；考虑问题的无限耐心；观察和搜集事实的勤勉；一种发明力和丰富的常识。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4795" y="1500180"/>
            <a:ext cx="8879205" cy="2206372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当你按动摇控器看电视的时候，学你打开冰箱取冷饮的时候，当你拨通电话和同学交谈的时候，当你登录网站查阅资料的时候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你是否感到科学技术的神奇威力。 　　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你还知道哪些科学技术给人们带来方便？ 　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4282" y="500048"/>
            <a:ext cx="212547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FF00FF"/>
                </a:solidFill>
                <a:ea typeface="宋体" panose="02010600030101010101" pitchFamily="2" charset="-122"/>
              </a:rPr>
              <a:t>导入新课</a:t>
            </a:r>
            <a:endParaRPr lang="zh-CN" altLang="en-US" sz="36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小练笔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57158" y="1428742"/>
            <a:ext cx="850109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1.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把课文读给家长听；请家长谈谈生活中的具体感受；再把家长说的写下来。 　　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组织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奇思妙想擂台赛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 　　　　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古代的幻想，今天的实际。是幻想让我们有了努力的目标，是努力让我们有了今天的幸福。在新的世纪里，科学技术还会发明怎样的奇迹？还会怎样改变我们的生活？现在你就是未来设计师，尽情地描绘你的梦想吧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285852" y="857238"/>
            <a:ext cx="6643734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一、读一读，连一连。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呼风唤雨的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神仙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黑暗无光的                            世纪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腾云驾雾的                            世界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28992" y="2214560"/>
            <a:ext cx="2500330" cy="785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286116" y="3143254"/>
            <a:ext cx="2500330" cy="785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500430" y="2143122"/>
            <a:ext cx="2500330" cy="1857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0" y="714362"/>
            <a:ext cx="478631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二、根据课文回答。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274290" y="1461971"/>
            <a:ext cx="8858280" cy="3107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英国数学家、哲学家罗伯特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•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罗兰说了什么？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忽如一夜春风来，千树万树梨花开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在本课指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7700" y="2094865"/>
            <a:ext cx="75526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归根到底，是科学使得我们这个时代不同于以往的任何时代。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261" y="3882074"/>
            <a:ext cx="8717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科学技术的迅猛发展给人们的生活带来了巨大的变化。</a:t>
            </a:r>
            <a:r>
              <a:rPr 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42910" y="1500180"/>
            <a:ext cx="7715304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20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世纪是个神奇的世纪，人类在这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年间发明出了前所未有的人类文明。人们真的能像神仙一样呼风唤雨、神通广大吗？现在就让我们走进这个世纪，去看个究竟。 　　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500034" y="714362"/>
            <a:ext cx="7572428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交流感受： 你觉得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世纪是个怎样的世纪？哪些地方给你留下了深刻的印象？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4515" name="Picture 3" descr="https://timgsa.baidu.com/timg?image&amp;quality=80&amp;size=b9999_10000&amp;sec=1556414573837&amp;di=f7adf3a50154d5a08de07c3a5b7b2405&amp;imgtype=0&amp;src=http%3A%2F%2Fmmbiz.qpic.cn%2Fmmbiz_jpg%2FfcpFt5NubWuStiaww153fXbNicKcGhyx5BboMeMQfAQ9rlkiade2AvZD9iaaNXT5monlOr3vx9evvsZAxko5GUNsVw%2F0%3Fwx_fmt%3Djpeg"/>
          <p:cNvPicPr>
            <a:picLocks noChangeAspect="1" noChangeArrowheads="1"/>
          </p:cNvPicPr>
          <p:nvPr/>
        </p:nvPicPr>
        <p:blipFill>
          <a:blip r:embed="rId1"/>
          <a:srcRect b="12696"/>
          <a:stretch>
            <a:fillRect/>
          </a:stretch>
        </p:blipFill>
        <p:spPr bwMode="auto">
          <a:xfrm>
            <a:off x="285720" y="2214560"/>
            <a:ext cx="4429156" cy="2571768"/>
          </a:xfrm>
          <a:prstGeom prst="rect">
            <a:avLst/>
          </a:prstGeom>
          <a:noFill/>
        </p:spPr>
      </p:pic>
      <p:pic>
        <p:nvPicPr>
          <p:cNvPr id="64517" name="Picture 5" descr="https://timgsa.baidu.com/timg?image&amp;quality=80&amp;size=b9999_10000&amp;sec=1556414540383&amp;di=c6c9a037e4c114eff9977a2fdf0a99f8&amp;imgtype=0&amp;src=http%3A%2F%2F3.img.home77.com%2FG1%2FM00%2F28%2F6F%2FCql_HFXjsUWAGa-AAAM_RoDjMfQ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214560"/>
            <a:ext cx="3857652" cy="25621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500" y="1214755"/>
            <a:ext cx="75761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唤 技  获 赖 潜 亿 索 奥  舶  质 哲 兰 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71472" y="2215165"/>
            <a:ext cx="735811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形近字识字：唤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换  亿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--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忆  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3567" name="Picture 15" descr="C:\Users\Administrator\AppData\Roaming\Tencent\Users\1635475285\QQ\WinTemp\RichOle\OJ[U%0Z9(TCN[WZXTTD@T[E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34" y="3071816"/>
            <a:ext cx="7286676" cy="15368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会写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36980" y="1014095"/>
            <a:ext cx="666940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 dirty="0">
                <a:ea typeface="宋体" panose="02010600030101010101" pitchFamily="2" charset="-122"/>
              </a:rPr>
              <a:t>唤</a:t>
            </a:r>
            <a:r>
              <a:rPr 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4400" b="1" dirty="0">
                <a:ea typeface="宋体" panose="02010600030101010101" pitchFamily="2" charset="-122"/>
              </a:rPr>
              <a:t>纪</a:t>
            </a:r>
            <a:r>
              <a:rPr 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4400" b="1" dirty="0">
                <a:ea typeface="宋体" panose="02010600030101010101" pitchFamily="2" charset="-122"/>
              </a:rPr>
              <a:t>技</a:t>
            </a:r>
            <a:r>
              <a:rPr 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改  </a:t>
            </a:r>
            <a:r>
              <a:rPr lang="zh-CN" sz="4400" b="1" dirty="0" smtClean="0">
                <a:ea typeface="宋体" panose="02010600030101010101" pitchFamily="2" charset="-122"/>
              </a:rPr>
              <a:t>程</a:t>
            </a:r>
            <a:endParaRPr 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4400" b="1" dirty="0">
                <a:ea typeface="宋体" panose="02010600030101010101" pitchFamily="2" charset="-122"/>
              </a:rPr>
              <a:t>超    亿</a:t>
            </a:r>
            <a:r>
              <a:rPr 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核</a:t>
            </a:r>
            <a:r>
              <a:rPr 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4400" b="1" dirty="0" smtClean="0">
                <a:ea typeface="宋体" panose="02010600030101010101" pitchFamily="2" charset="-122"/>
              </a:rPr>
              <a:t>奥</a:t>
            </a:r>
            <a:r>
              <a:rPr lang="en-US" altLang="zh-CN" sz="4400" b="1" dirty="0" smtClean="0">
                <a:ea typeface="宋体" panose="02010600030101010101" pitchFamily="2" charset="-122"/>
              </a:rPr>
              <a:t>    </a:t>
            </a:r>
            <a:r>
              <a:rPr lang="zh-CN" sz="4400" b="1" dirty="0" smtClean="0">
                <a:ea typeface="宋体" panose="02010600030101010101" pitchFamily="2" charset="-122"/>
              </a:rPr>
              <a:t>益</a:t>
            </a:r>
            <a:r>
              <a:rPr 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4400" b="1" dirty="0" smtClean="0">
                <a:ea typeface="宋体" panose="02010600030101010101" pitchFamily="2" charset="-122"/>
              </a:rPr>
              <a:t>联    </a:t>
            </a:r>
            <a:r>
              <a:rPr lang="zh-CN" sz="4400" b="1" dirty="0">
                <a:ea typeface="宋体" panose="02010600030101010101" pitchFamily="2" charset="-122"/>
              </a:rPr>
              <a:t>质</a:t>
            </a:r>
            <a:r>
              <a:rPr 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哲  </a:t>
            </a:r>
            <a:r>
              <a:rPr lang="zh-CN" sz="4400" b="1" dirty="0" smtClean="0">
                <a:ea typeface="宋体" panose="02010600030101010101" pitchFamily="2" charset="-122"/>
              </a:rPr>
              <a:t>任</a:t>
            </a:r>
            <a:r>
              <a:rPr 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4400" b="1" dirty="0">
                <a:ea typeface="宋体" panose="02010600030101010101" pitchFamily="2" charset="-122"/>
              </a:rPr>
              <a:t>善</a:t>
            </a:r>
            <a:r>
              <a:rPr 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5520" y="3388995"/>
            <a:ext cx="675005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易错字：</a:t>
            </a:r>
            <a:endParaRPr lang="zh-CN" sz="2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28600"/>
            <a:r>
              <a:rPr lang="zh-CN" sz="24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“技”是“扌”，不要写成“木”</a:t>
            </a:r>
            <a:r>
              <a:rPr lang="zh-CN" sz="2400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sz="2400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596" y="1285866"/>
            <a:ext cx="81439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呼风唤雨：使刮风下雨，原指神仙道士的法力，现在比喻能够支配自然或左右某种局面。有时也比喻进行煽动性的活动。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依赖：依靠某种人或事物而不能自立或自给。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腾云驾雾：传说中指利用法术乘云雾飞行。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洞察：观察得非常透 彻、清楚。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1370" y="573405"/>
            <a:ext cx="20815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当堂训练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820" y="1604010"/>
            <a:ext cx="67735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1.听写生字。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2.问题：课文主要讲了什么？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00048"/>
            <a:ext cx="7715304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呼风唤雨的世纪</a:t>
            </a:r>
            <a:endParaRPr lang="zh-CN" alt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 descr="https://ss0.bdstatic.com/70cFuHSh_Q1YnxGkpoWK1HF6hhy/it/u=3138508124,188061974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59710" y="2248535"/>
            <a:ext cx="3496310" cy="262191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00430" y="15001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第二课时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1712</Words>
  <Application>WPS 演示</Application>
  <PresentationFormat>全屏显示(16:9)</PresentationFormat>
  <Paragraphs>126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黑体</vt:lpstr>
      <vt:lpstr>楷体</vt:lpstr>
      <vt:lpstr>Calibri</vt:lpstr>
      <vt:lpstr>Times New Roman</vt:lpstr>
      <vt:lpstr>微软雅黑</vt:lpstr>
      <vt:lpstr>Arial Unicode MS</vt:lpstr>
      <vt:lpstr>Calibri</vt:lpstr>
      <vt:lpstr>Arial</vt:lpstr>
      <vt:lpstr>Cambria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122</cp:revision>
  <dcterms:created xsi:type="dcterms:W3CDTF">2017-03-17T02:28:00Z</dcterms:created>
  <dcterms:modified xsi:type="dcterms:W3CDTF">2023-09-25T17:02:09Z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189ACF0D17A9475483D779FDAB707196_12</vt:lpwstr>
  </property>
</Properties>
</file>