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gif" ContentType="image/gif"/>
  <Default Extension="wdp" ContentType="image/vnd.ms-photo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7" r:id="rId3"/>
  </p:sldMasterIdLst>
  <p:sldIdLst>
    <p:sldId id="256" r:id="rId4"/>
    <p:sldId id="264" r:id="rId5"/>
    <p:sldId id="265" r:id="rId6"/>
    <p:sldId id="267" r:id="rId7"/>
    <p:sldId id="268" r:id="rId8"/>
    <p:sldId id="269" r:id="rId9"/>
    <p:sldId id="270" r:id="rId10"/>
    <p:sldId id="271" r:id="rId11"/>
    <p:sldId id="272" r:id="rId12"/>
    <p:sldId id="273" r:id="rId13"/>
    <p:sldId id="274" r:id="rId14"/>
    <p:sldId id="275" r:id="rId15"/>
    <p:sldId id="276" r:id="rId16"/>
    <p:sldId id="277" r:id="rId17"/>
    <p:sldId id="278" r:id="rId18"/>
    <p:sldId id="261" r:id="rId19"/>
    <p:sldId id="262" r:id="rId20"/>
    <p:sldId id="281" r:id="rId21"/>
  </p:sldIdLst>
  <p:sldSz cx="9144000" cy="5143500" type="screen16x9"/>
  <p:notesSz cx="6858000" cy="9144000"/>
  <p:custDataLst>
    <p:tags r:id="rId25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598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97" d="100"/>
          <a:sy n="97" d="100"/>
        </p:scale>
        <p:origin x="72" y="45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文本框 22"/>
          <p:cNvSpPr txBox="1"/>
          <p:nvPr userDrawn="1"/>
        </p:nvSpPr>
        <p:spPr>
          <a:xfrm>
            <a:off x="6913272" y="10352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6" name="直线连接符 4"/>
          <p:cNvCxnSpPr/>
          <p:nvPr userDrawn="1"/>
        </p:nvCxnSpPr>
        <p:spPr>
          <a:xfrm flipV="1">
            <a:off x="6717927" y="38336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36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gradFill flip="none" rotWithShape="1">
            <a:gsLst>
              <a:gs pos="51000">
                <a:srgbClr val="FFFFFF">
                  <a:alpha val="25000"/>
                </a:srgbClr>
              </a:gs>
              <a:gs pos="20000">
                <a:srgbClr val="FFFFFF">
                  <a:alpha val="50000"/>
                </a:srgbClr>
              </a:gs>
              <a:gs pos="66000">
                <a:schemeClr val="accent1">
                  <a:lumMod val="0"/>
                  <a:lumOff val="100000"/>
                  <a:alpha val="0"/>
                </a:schemeClr>
              </a:gs>
              <a:gs pos="0">
                <a:schemeClr val="bg1">
                  <a:lumMod val="100000"/>
                  <a:alpha val="7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2000" r="-1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矩形: 圆角 1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-91440" y="-106992"/>
            <a:ext cx="2849881" cy="975360"/>
            <a:chOff x="-91440" y="-106992"/>
            <a:chExt cx="2849881" cy="975360"/>
          </a:xfrm>
        </p:grpSpPr>
        <p:sp>
          <p:nvSpPr>
            <p:cNvPr id="5" name="矩形: 圆角 4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-91440" y="-106992"/>
              <a:ext cx="975360" cy="975360"/>
            </a:xfrm>
            <a:prstGeom prst="rect">
              <a:avLst/>
            </a:prstGeom>
          </p:spPr>
        </p:pic>
        <p:sp>
          <p:nvSpPr>
            <p:cNvPr id="4" name="矩形: 圆角 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情境导入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8" name="椭圆 7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22"/>
          <p:cNvSpPr txBox="1"/>
          <p:nvPr userDrawn="1"/>
        </p:nvSpPr>
        <p:spPr>
          <a:xfrm>
            <a:off x="6771032" y="108274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3" name="直线连接符 4"/>
          <p:cNvCxnSpPr/>
          <p:nvPr userDrawn="1"/>
        </p:nvCxnSpPr>
        <p:spPr>
          <a:xfrm flipV="1">
            <a:off x="6575687" y="388114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: 圆角 24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2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27" name="矩形: 圆角 26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28" name="图片 27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29" name="矩形: 圆角 28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探究新知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30" name="椭圆 29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1" name="矩形: 圆角 10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课堂练习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4" name="椭圆 13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和内容">
    <p:bg>
      <p:bgPr>
        <a:blipFill dpi="0" rotWithShape="1">
          <a:blip r:embed="rId2">
            <a:alphaModFix amt="85000"/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0" name="组合 9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1" name="矩形: 圆角 10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课堂小结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bg>
      <p:bgPr>
        <a:blipFill dpi="0" rotWithShape="1">
          <a:blip r:embed="rId2">
            <a:alphaModFix amt="85000"/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: 圆角 17"/>
          <p:cNvSpPr/>
          <p:nvPr userDrawn="1"/>
        </p:nvSpPr>
        <p:spPr>
          <a:xfrm>
            <a:off x="44450" y="64459"/>
            <a:ext cx="9053830" cy="5014582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11" name="组合 10"/>
          <p:cNvGrpSpPr/>
          <p:nvPr userDrawn="1"/>
        </p:nvGrpSpPr>
        <p:grpSpPr>
          <a:xfrm>
            <a:off x="0" y="0"/>
            <a:ext cx="2758441" cy="720000"/>
            <a:chOff x="0" y="0"/>
            <a:chExt cx="2758441" cy="720000"/>
          </a:xfrm>
        </p:grpSpPr>
        <p:sp>
          <p:nvSpPr>
            <p:cNvPr id="12" name="矩形: 圆角 11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0" y="0"/>
              <a:ext cx="720000" cy="720000"/>
            </a:xfrm>
            <a:prstGeom prst="rect">
              <a:avLst/>
            </a:prstGeom>
          </p:spPr>
        </p:pic>
        <p:sp>
          <p:nvSpPr>
            <p:cNvPr id="14" name="矩形: 圆角 13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拓展延伸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5" name="椭圆 14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和内容">
    <p:bg>
      <p:bgPr>
        <a:blipFill dpi="0" rotWithShape="1">
          <a:blip r:embed="rId2">
            <a:alphaModFix amt="85000"/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: 圆角 19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grpSp>
        <p:nvGrpSpPr>
          <p:cNvPr id="7" name="组合 6"/>
          <p:cNvGrpSpPr/>
          <p:nvPr userDrawn="1"/>
        </p:nvGrpSpPr>
        <p:grpSpPr>
          <a:xfrm>
            <a:off x="71120" y="64459"/>
            <a:ext cx="2687321" cy="594672"/>
            <a:chOff x="71120" y="64459"/>
            <a:chExt cx="2687321" cy="594672"/>
          </a:xfrm>
        </p:grpSpPr>
        <p:sp>
          <p:nvSpPr>
            <p:cNvPr id="8" name="矩形: 圆角 7"/>
            <p:cNvSpPr/>
            <p:nvPr userDrawn="1"/>
          </p:nvSpPr>
          <p:spPr>
            <a:xfrm>
              <a:off x="685801" y="64459"/>
              <a:ext cx="2072640" cy="594672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71120" y="91343"/>
              <a:ext cx="720000" cy="537313"/>
            </a:xfrm>
            <a:prstGeom prst="rect">
              <a:avLst/>
            </a:prstGeom>
          </p:spPr>
        </p:pic>
        <p:sp>
          <p:nvSpPr>
            <p:cNvPr id="12" name="矩形: 圆角 11"/>
            <p:cNvSpPr/>
            <p:nvPr userDrawn="1"/>
          </p:nvSpPr>
          <p:spPr>
            <a:xfrm>
              <a:off x="720000" y="91260"/>
              <a:ext cx="2004060" cy="538364"/>
            </a:xfrm>
            <a:prstGeom prst="round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课后作业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sp>
        <p:nvSpPr>
          <p:cNvPr id="13" name="椭圆 12"/>
          <p:cNvSpPr/>
          <p:nvPr userDrawn="1"/>
        </p:nvSpPr>
        <p:spPr>
          <a:xfrm>
            <a:off x="2595472" y="0"/>
            <a:ext cx="257175" cy="257175"/>
          </a:xfrm>
          <a:prstGeom prst="ellipse">
            <a:avLst/>
          </a:prstGeom>
          <a:gradFill flip="none" rotWithShape="1">
            <a:gsLst>
              <a:gs pos="53000">
                <a:srgbClr val="FFE080"/>
              </a:gs>
              <a:gs pos="100000">
                <a:schemeClr val="accent1">
                  <a:lumMod val="0"/>
                  <a:lumOff val="100000"/>
                </a:schemeClr>
              </a:gs>
              <a:gs pos="0">
                <a:schemeClr val="accent4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3175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18" name="图片 17"/>
          <p:cNvPicPr>
            <a:picLocks noChangeAspect="1"/>
          </p:cNvPicPr>
          <p:nvPr userDrawn="1"/>
        </p:nvPicPr>
        <p:blipFill>
          <a:blip r:embed="rId4" cstate="screen"/>
          <a:srcRect/>
          <a:stretch>
            <a:fillRect/>
          </a:stretch>
        </p:blipFill>
        <p:spPr>
          <a:xfrm>
            <a:off x="941639" y="-1089660"/>
            <a:ext cx="7141676" cy="7141676"/>
          </a:xfrm>
          <a:prstGeom prst="rect">
            <a:avLst/>
          </a:prstGeom>
          <a:effectLst>
            <a:outerShdw blurRad="25400" algn="ctr" rotWithShape="0">
              <a:prstClr val="black">
                <a:alpha val="69000"/>
              </a:prstClr>
            </a:outerShdw>
          </a:effectLst>
        </p:spPr>
      </p:pic>
      <p:sp>
        <p:nvSpPr>
          <p:cNvPr id="19" name="矩形 4"/>
          <p:cNvSpPr>
            <a:spLocks noChangeArrowheads="1"/>
          </p:cNvSpPr>
          <p:nvPr userDrawn="1"/>
        </p:nvSpPr>
        <p:spPr bwMode="auto">
          <a:xfrm>
            <a:off x="2350733" y="2266683"/>
            <a:ext cx="4442534" cy="6145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marL="0" marR="0" lvl="0" indent="0" algn="l" defTabSz="457200" rtl="0" eaLnBrk="1" fontAlgn="auto" latinLnBrk="0" hangingPunct="1">
              <a:lnSpc>
                <a:spcPct val="15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1.</a:t>
            </a:r>
            <a:r>
              <a: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从教材课后习题中选取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3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/>
          <p:cNvSpPr/>
          <p:nvPr userDrawn="1"/>
        </p:nvSpPr>
        <p:spPr>
          <a:xfrm>
            <a:off x="44450" y="57744"/>
            <a:ext cx="9053830" cy="5021297"/>
          </a:xfrm>
          <a:prstGeom prst="roundRect">
            <a:avLst>
              <a:gd name="adj" fmla="val 3968"/>
            </a:avLst>
          </a:prstGeom>
          <a:solidFill>
            <a:schemeClr val="bg1">
              <a:alpha val="90000"/>
            </a:schemeClr>
          </a:solidFill>
          <a:ln>
            <a:solidFill>
              <a:srgbClr val="679288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等线" panose="02010600030101010101" pitchFamily="2" charset="-122"/>
              <a:cs typeface="+mn-cs"/>
            </a:endParaRPr>
          </a:p>
        </p:txBody>
      </p:sp>
      <p:pic>
        <p:nvPicPr>
          <p:cNvPr id="8" name="图片 7" descr="千库网_卡通宇航员太空星球星星宇宙_GIF编号23805 (1)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088005" y="-42982"/>
            <a:ext cx="4966716" cy="4966716"/>
          </a:xfrm>
          <a:prstGeom prst="rect">
            <a:avLst/>
          </a:prstGeom>
        </p:spPr>
      </p:pic>
      <p:sp>
        <p:nvSpPr>
          <p:cNvPr id="7" name="矩形 6" descr="7b0a2020202022776f7264617274223a20227b5c2269645c223a32353030343830352c5c227469645c223a31333439337d220a7d0a"/>
          <p:cNvSpPr/>
          <p:nvPr userDrawn="1"/>
        </p:nvSpPr>
        <p:spPr>
          <a:xfrm>
            <a:off x="1076641" y="1681670"/>
            <a:ext cx="6989445" cy="193802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bliqueBottomRight"/>
              <a:lightRig rig="flat" dir="t">
                <a:rot lat="0" lon="0" rev="10200000"/>
              </a:lightRig>
            </a:scene3d>
            <a:sp3d extrusionH="381000" contourW="19050" prstMaterial="matte">
              <a:extrusionClr>
                <a:srgbClr val="BCE2F5"/>
              </a:extrusionClr>
              <a:contourClr>
                <a:srgbClr val="16468D"/>
              </a:contourClr>
            </a:sp3d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0" b="1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dir="2700000" algn="tl" rotWithShape="0">
                    <a:srgbClr val="FFFF00"/>
                  </a:outerShdw>
                  <a:reflection blurRad="6350" stA="10000" endA="300" endPos="35000" dist="63500" dir="5400000" sy="-100000" algn="bl" rotWithShape="0"/>
                </a:effectLst>
                <a:uLnTx/>
                <a:uFillTx/>
                <a:latin typeface="汉仪雅酷黑简" panose="00020600040101010101" charset="-122"/>
                <a:ea typeface="汉仪雅酷黑简" panose="00020600040101010101" charset="-122"/>
                <a:cs typeface="+mn-cs"/>
              </a:rPr>
              <a:t>下节课见</a:t>
            </a:r>
            <a:endParaRPr kumimoji="0" lang="zh-CN" altLang="en-US" sz="12000" b="1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dir="2700000" algn="tl" rotWithShape="0">
                  <a:srgbClr val="FFFF00"/>
                </a:outerShdw>
                <a:reflection blurRad="6350" stA="10000" endA="300" endPos="35000" dist="63500" dir="5400000" sy="-100000" algn="bl" rotWithShape="0"/>
              </a:effectLst>
              <a:uLnTx/>
              <a:uFillTx/>
              <a:latin typeface="汉仪雅酷黑简" panose="00020600040101010101" charset="-122"/>
              <a:ea typeface="汉仪雅酷黑简" panose="00020600040101010101" charset="-122"/>
              <a:cs typeface="+mn-cs"/>
            </a:endParaRPr>
          </a:p>
        </p:txBody>
      </p:sp>
      <p:sp>
        <p:nvSpPr>
          <p:cNvPr id="9" name="文本框 22"/>
          <p:cNvSpPr txBox="1"/>
          <p:nvPr userDrawn="1"/>
        </p:nvSpPr>
        <p:spPr>
          <a:xfrm>
            <a:off x="6372252" y="248301"/>
            <a:ext cx="218521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人教版  数学  三年级  上册</a:t>
            </a:r>
            <a:endParaRPr kumimoji="1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cxnSp>
        <p:nvCxnSpPr>
          <p:cNvPr id="10" name="直线连接符 4"/>
          <p:cNvCxnSpPr/>
          <p:nvPr userDrawn="1"/>
        </p:nvCxnSpPr>
        <p:spPr>
          <a:xfrm flipV="1">
            <a:off x="6176907" y="528141"/>
            <a:ext cx="2396001" cy="19248"/>
          </a:xfrm>
          <a:prstGeom prst="line">
            <a:avLst/>
          </a:prstGeom>
          <a:ln w="15875" cmpd="sng">
            <a:gradFill flip="none" rotWithShape="1">
              <a:gsLst>
                <a:gs pos="100000">
                  <a:schemeClr val="accent1">
                    <a:lumMod val="0"/>
                    <a:lumOff val="100000"/>
                  </a:schemeClr>
                </a:gs>
                <a:gs pos="55000">
                  <a:schemeClr val="accent2"/>
                </a:gs>
              </a:gsLst>
              <a:lin ang="10800000" scaled="0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3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8" r:id="rId1"/>
    <p:sldLayoutId id="2147483659" r:id="rId2"/>
    <p:sldLayoutId id="2147483660" r:id="rId3"/>
    <p:sldLayoutId id="2147483661" r:id="rId4"/>
    <p:sldLayoutId id="2147483662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image" Target="../media/image30.emf"/><Relationship Id="rId5" Type="http://schemas.openxmlformats.org/officeDocument/2006/relationships/image" Target="../media/image29.emf"/><Relationship Id="rId4" Type="http://schemas.openxmlformats.org/officeDocument/2006/relationships/image" Target="../media/image28.emf"/><Relationship Id="rId3" Type="http://schemas.microsoft.com/office/2007/relationships/hdphoto" Target="../media/image27.wdp"/><Relationship Id="rId2" Type="http://schemas.openxmlformats.org/officeDocument/2006/relationships/image" Target="../media/image26.png"/><Relationship Id="rId1" Type="http://schemas.openxmlformats.org/officeDocument/2006/relationships/image" Target="../media/image2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65.pn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image" Target="../media/image40.png"/><Relationship Id="rId8" Type="http://schemas.microsoft.com/office/2007/relationships/hdphoto" Target="../media/image39.wdp"/><Relationship Id="rId7" Type="http://schemas.openxmlformats.org/officeDocument/2006/relationships/image" Target="../media/image38.png"/><Relationship Id="rId6" Type="http://schemas.microsoft.com/office/2007/relationships/hdphoto" Target="../media/image37.wdp"/><Relationship Id="rId5" Type="http://schemas.openxmlformats.org/officeDocument/2006/relationships/image" Target="../media/image36.png"/><Relationship Id="rId4" Type="http://schemas.microsoft.com/office/2007/relationships/hdphoto" Target="../media/image35.wdp"/><Relationship Id="rId3" Type="http://schemas.openxmlformats.org/officeDocument/2006/relationships/image" Target="../media/image34.png"/><Relationship Id="rId2" Type="http://schemas.microsoft.com/office/2007/relationships/hdphoto" Target="../media/image33.wdp"/><Relationship Id="rId15" Type="http://schemas.openxmlformats.org/officeDocument/2006/relationships/slideLayout" Target="../slideLayouts/slideLayout4.xml"/><Relationship Id="rId14" Type="http://schemas.microsoft.com/office/2007/relationships/hdphoto" Target="../media/image45.wdp"/><Relationship Id="rId13" Type="http://schemas.openxmlformats.org/officeDocument/2006/relationships/image" Target="../media/image44.png"/><Relationship Id="rId12" Type="http://schemas.microsoft.com/office/2007/relationships/hdphoto" Target="../media/image43.wdp"/><Relationship Id="rId11" Type="http://schemas.openxmlformats.org/officeDocument/2006/relationships/image" Target="../media/image42.png"/><Relationship Id="rId10" Type="http://schemas.microsoft.com/office/2007/relationships/hdphoto" Target="../media/image41.wdp"/><Relationship Id="rId1" Type="http://schemas.openxmlformats.org/officeDocument/2006/relationships/image" Target="../media/image32.png"/></Relationships>
</file>

<file path=ppt/slides/_rels/slide6.xml.rels><?xml version="1.0" encoding="UTF-8" standalone="yes"?>
<Relationships xmlns="http://schemas.openxmlformats.org/package/2006/relationships"><Relationship Id="rId9" Type="http://schemas.openxmlformats.org/officeDocument/2006/relationships/image" Target="../media/image54.png"/><Relationship Id="rId8" Type="http://schemas.microsoft.com/office/2007/relationships/hdphoto" Target="../media/image53.wdp"/><Relationship Id="rId7" Type="http://schemas.openxmlformats.org/officeDocument/2006/relationships/image" Target="../media/image52.png"/><Relationship Id="rId6" Type="http://schemas.microsoft.com/office/2007/relationships/hdphoto" Target="../media/image51.wdp"/><Relationship Id="rId5" Type="http://schemas.openxmlformats.org/officeDocument/2006/relationships/image" Target="../media/image50.png"/><Relationship Id="rId4" Type="http://schemas.microsoft.com/office/2007/relationships/hdphoto" Target="../media/image49.wdp"/><Relationship Id="rId3" Type="http://schemas.openxmlformats.org/officeDocument/2006/relationships/image" Target="../media/image48.png"/><Relationship Id="rId20" Type="http://schemas.openxmlformats.org/officeDocument/2006/relationships/slideLayout" Target="../slideLayouts/slideLayout4.xml"/><Relationship Id="rId2" Type="http://schemas.microsoft.com/office/2007/relationships/hdphoto" Target="../media/image47.wdp"/><Relationship Id="rId19" Type="http://schemas.openxmlformats.org/officeDocument/2006/relationships/image" Target="../media/image64.png"/><Relationship Id="rId18" Type="http://schemas.openxmlformats.org/officeDocument/2006/relationships/image" Target="../media/image63.png"/><Relationship Id="rId17" Type="http://schemas.microsoft.com/office/2007/relationships/hdphoto" Target="../media/image62.wdp"/><Relationship Id="rId16" Type="http://schemas.openxmlformats.org/officeDocument/2006/relationships/image" Target="../media/image61.png"/><Relationship Id="rId15" Type="http://schemas.microsoft.com/office/2007/relationships/hdphoto" Target="../media/image60.wdp"/><Relationship Id="rId14" Type="http://schemas.openxmlformats.org/officeDocument/2006/relationships/image" Target="../media/image59.png"/><Relationship Id="rId13" Type="http://schemas.openxmlformats.org/officeDocument/2006/relationships/image" Target="../media/image58.png"/><Relationship Id="rId12" Type="http://schemas.microsoft.com/office/2007/relationships/hdphoto" Target="../media/image57.wdp"/><Relationship Id="rId11" Type="http://schemas.openxmlformats.org/officeDocument/2006/relationships/image" Target="../media/image56.png"/><Relationship Id="rId10" Type="http://schemas.microsoft.com/office/2007/relationships/hdphoto" Target="../media/image55.wdp"/><Relationship Id="rId1" Type="http://schemas.openxmlformats.org/officeDocument/2006/relationships/image" Target="../media/image4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05914" y="192286"/>
            <a:ext cx="1220527" cy="500137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总复习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15727" y="180812"/>
            <a:ext cx="516996" cy="511611"/>
            <a:chOff x="1395692" y="1577786"/>
            <a:chExt cx="516996" cy="511611"/>
          </a:xfrm>
        </p:grpSpPr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395692" y="1577786"/>
              <a:ext cx="516996" cy="511611"/>
            </a:xfrm>
            <a:prstGeom prst="rect">
              <a:avLst/>
            </a:prstGeom>
          </p:spPr>
        </p:pic>
        <p:sp>
          <p:nvSpPr>
            <p:cNvPr id="5" name="文本框 4"/>
            <p:cNvSpPr txBox="1"/>
            <p:nvPr/>
          </p:nvSpPr>
          <p:spPr>
            <a:xfrm>
              <a:off x="1406482" y="1577786"/>
              <a:ext cx="502061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2400" b="1" dirty="0">
                  <a:solidFill>
                    <a:srgbClr val="0050AA"/>
                  </a:solidFill>
                  <a:latin typeface="+mj-ea"/>
                  <a:ea typeface="+mj-ea"/>
                </a:rPr>
                <a:t>10</a:t>
              </a:r>
              <a:endParaRPr kumimoji="1" lang="zh-CN" altLang="en-US" sz="24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-40527" y="555511"/>
            <a:ext cx="4612527" cy="3044596"/>
            <a:chOff x="-40527" y="555511"/>
            <a:chExt cx="4612527" cy="3044596"/>
          </a:xfrm>
        </p:grpSpPr>
        <p:grpSp>
          <p:nvGrpSpPr>
            <p:cNvPr id="8" name="组合 7"/>
            <p:cNvGrpSpPr/>
            <p:nvPr userDrawn="1"/>
          </p:nvGrpSpPr>
          <p:grpSpPr>
            <a:xfrm>
              <a:off x="-40527" y="555511"/>
              <a:ext cx="4292487" cy="2720452"/>
              <a:chOff x="-40527" y="555511"/>
              <a:chExt cx="4292487" cy="2720452"/>
            </a:xfrm>
          </p:grpSpPr>
          <p:grpSp>
            <p:nvGrpSpPr>
              <p:cNvPr id="13" name="组合 12"/>
              <p:cNvGrpSpPr/>
              <p:nvPr userDrawn="1"/>
            </p:nvGrpSpPr>
            <p:grpSpPr>
              <a:xfrm>
                <a:off x="188918" y="1586863"/>
                <a:ext cx="4063042" cy="1689100"/>
                <a:chOff x="188918" y="1548763"/>
                <a:chExt cx="4063042" cy="1689100"/>
              </a:xfrm>
            </p:grpSpPr>
            <p:sp>
              <p:nvSpPr>
                <p:cNvPr id="18" name="矩形: 圆角 17"/>
                <p:cNvSpPr/>
                <p:nvPr userDrawn="1"/>
              </p:nvSpPr>
              <p:spPr>
                <a:xfrm>
                  <a:off x="188918" y="1548763"/>
                  <a:ext cx="4063042" cy="1689100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>
                  <a:outerShdw blurRad="152400" dist="317500" dir="5400000" sx="90000" sy="-19000" rotWithShape="0">
                    <a:prstClr val="black">
                      <a:alpha val="15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5400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  <p:sp>
              <p:nvSpPr>
                <p:cNvPr id="19" name="矩形: 圆角 18"/>
                <p:cNvSpPr/>
                <p:nvPr userDrawn="1"/>
              </p:nvSpPr>
              <p:spPr>
                <a:xfrm>
                  <a:off x="320885" y="1625405"/>
                  <a:ext cx="3764578" cy="1535816"/>
                </a:xfrm>
                <a:prstGeom prst="roundRect">
                  <a:avLst/>
                </a:prstGeom>
                <a:solidFill>
                  <a:schemeClr val="bg1"/>
                </a:solidFill>
                <a:ln w="3175">
                  <a:solidFill>
                    <a:schemeClr val="tx1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r>
                    <a:rPr lang="zh-CN" altLang="en-US" sz="6000" b="1" dirty="0">
                      <a:solidFill>
                        <a:schemeClr val="tx1"/>
                      </a:solidFill>
                      <a:latin typeface="楷体" panose="02010609060101010101" pitchFamily="49" charset="-122"/>
                      <a:ea typeface="楷体" panose="02010609060101010101" pitchFamily="49" charset="-122"/>
                    </a:rPr>
                    <a:t>集合</a:t>
                  </a:r>
                  <a:endParaRPr lang="zh-CN" altLang="en-US" sz="6000" b="1" dirty="0">
                    <a:solidFill>
                      <a:schemeClr val="tx1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endParaRPr>
                </a:p>
              </p:txBody>
            </p:sp>
          </p:grpSp>
          <p:pic>
            <p:nvPicPr>
              <p:cNvPr id="17" name="图片 16"/>
              <p:cNvPicPr>
                <a:picLocks noChangeAspect="1"/>
              </p:cNvPicPr>
              <p:nvPr userDrawn="1"/>
            </p:nvPicPr>
            <p:blipFill rotWithShape="1">
              <a:blip r:embed="rId2" cstate="print">
                <a:extLst>
                  <a:ext uri="{BEBA8EAE-BF5A-486C-A8C5-ECC9F3942E4B}">
                    <a14:imgProps xmlns:a14="http://schemas.microsoft.com/office/drawing/2010/main">
                      <a14:imgLayer r:embed="rId3">
                        <a14:imgEffect>
                          <a14:backgroundRemoval t="10000" b="90000" l="10000" r="90000">
                            <a14:foregroundMark x1="48600" y1="21450" x2="48109" y2="29149"/>
                            <a14:foregroundMark x1="48400" y1="21350" x2="49850" y2="26100"/>
                            <a14:backgroundMark x1="37250" y1="24850" x2="46300" y2="58650"/>
                            <a14:backgroundMark x1="46300" y1="58650" x2="67300" y2="65600"/>
                            <a14:backgroundMark x1="67300" y1="65600" x2="67900" y2="64700"/>
                            <a14:backgroundMark x1="26450" y1="32300" x2="34700" y2="67600"/>
                            <a14:backgroundMark x1="34700" y1="67600" x2="33600" y2="66000"/>
                            <a14:backgroundMark x1="19450" y1="26900" x2="18950" y2="40450"/>
                            <a14:backgroundMark x1="18950" y1="40450" x2="42750" y2="65850"/>
                            <a14:backgroundMark x1="42750" y1="65850" x2="71950" y2="65900"/>
                            <a14:backgroundMark x1="71950" y1="65900" x2="71000" y2="65900"/>
                            <a14:backgroundMark x1="67050" y1="26350" x2="45650" y2="62650"/>
                            <a14:backgroundMark x1="45650" y1="62650" x2="44050" y2="62250"/>
                            <a14:backgroundMark x1="79350" y1="28250" x2="67050" y2="64700"/>
                            <a14:backgroundMark x1="67050" y1="64700" x2="67350" y2="63400"/>
                            <a14:backgroundMark x1="86550" y1="27050" x2="84400" y2="70650"/>
                            <a14:backgroundMark x1="84400" y1="70650" x2="79350" y2="70750"/>
                            <a14:backgroundMark x1="61500" y1="25900" x2="39950" y2="50050"/>
                            <a14:backgroundMark x1="45500" y1="29100" x2="56950" y2="49800"/>
                            <a14:backgroundMark x1="38200" y1="24600" x2="15500" y2="31750"/>
                            <a14:backgroundMark x1="20150" y1="26200" x2="13450" y2="59750"/>
                            <a14:backgroundMark x1="18400" y1="40100" x2="28250" y2="76450"/>
                            <a14:backgroundMark x1="28250" y1="76450" x2="27050" y2="75700"/>
                            <a14:backgroundMark x1="26600" y1="47600" x2="32050" y2="76300"/>
                            <a14:backgroundMark x1="32050" y1="76300" x2="31600" y2="76000"/>
                            <a14:backgroundMark x1="17950" y1="50350" x2="18250" y2="72350"/>
                            <a14:backgroundMark x1="16800" y1="79800" x2="50650" y2="80900"/>
                            <a14:backgroundMark x1="50650" y1="80900" x2="48450" y2="80400"/>
                            <a14:backgroundMark x1="14600" y1="75250" x2="20150" y2="81450"/>
                            <a14:backgroundMark x1="17550" y1="75400" x2="22650" y2="80700"/>
                            <a14:backgroundMark x1="20600" y1="75550" x2="39050" y2="78800"/>
                            <a14:backgroundMark x1="35400" y1="70300" x2="55350" y2="70550"/>
                            <a14:backgroundMark x1="55350" y1="70550" x2="69100" y2="69550"/>
                            <a14:backgroundMark x1="69100" y1="69550" x2="67650" y2="69550"/>
                            <a14:backgroundMark x1="38500" y1="65000" x2="56250" y2="76250"/>
                            <a14:backgroundMark x1="56250" y1="76250" x2="64000" y2="77050"/>
                            <a14:backgroundMark x1="42300" y1="78050" x2="77400" y2="76000"/>
                            <a14:backgroundMark x1="77400" y1="76000" x2="79650" y2="76000"/>
                            <a14:backgroundMark x1="66200" y1="78050" x2="80750" y2="61350"/>
                            <a14:backgroundMark x1="80750" y1="61350" x2="79800" y2="53600"/>
                            <a14:backgroundMark x1="77450" y1="51400" x2="77250" y2="74750"/>
                            <a14:backgroundMark x1="77250" y1="74750" x2="76450" y2="75250"/>
                            <a14:backgroundMark x1="70150" y1="38050" x2="61800" y2="54300"/>
                            <a14:backgroundMark x1="67950" y1="31750" x2="54000" y2="58000"/>
                            <a14:backgroundMark x1="27800" y1="41700" x2="48450" y2="38500"/>
                            <a14:backgroundMark x1="48450" y1="38500" x2="47000" y2="38950"/>
                            <a14:backgroundMark x1="57700" y1="43750" x2="84050" y2="57550"/>
                            <a14:backgroundMark x1="84050" y1="57550" x2="82600" y2="57550"/>
                            <a14:backgroundMark x1="67800" y1="44800" x2="84250" y2="43100"/>
                            <a14:backgroundMark x1="84250" y1="43100" x2="84800" y2="43350"/>
                            <a14:backgroundMark x1="78200" y1="27950" x2="70850" y2="38350"/>
                            <a14:backgroundMark x1="35850" y1="39500" x2="41400" y2="61050"/>
                            <a14:backgroundMark x1="41400" y1="61050" x2="40400" y2="60350"/>
                            <a14:backgroundMark x1="26450" y1="28850" x2="25450" y2="45550"/>
                            <a14:backgroundMark x1="39200" y1="26850" x2="45300" y2="26450"/>
                            <a14:backgroundMark x1="53050" y1="26200" x2="58900" y2="26200"/>
                            <a14:backgroundMark x1="47700" y1="29650" x2="48500" y2="32200"/>
                            <a14:backgroundMark x1="47850" y1="40200" x2="47950" y2="40700"/>
                            <a14:backgroundMark x1="47450" y1="40000" x2="47950" y2="40650"/>
                            <a14:backgroundMark x1="46900" y1="48800" x2="42850" y2="39850"/>
                            <a14:backgroundMark x1="70100" y1="77250" x2="90800" y2="74350"/>
                            <a14:backgroundMark x1="90800" y1="74350" x2="90600" y2="72600"/>
                            <a14:backgroundMark x1="83900" y1="27750" x2="77300" y2="45100"/>
                            <a14:backgroundMark x1="30800" y1="71700" x2="61200" y2="69700"/>
                            <a14:backgroundMark x1="61200" y1="69700" x2="61150" y2="69600"/>
                            <a14:backgroundMark x1="20350" y1="54800" x2="24350" y2="71850"/>
                            <a14:backgroundMark x1="24350" y1="71850" x2="24350" y2="71850"/>
                            <a14:backgroundMark x1="30350" y1="66900" x2="53850" y2="74250"/>
                            <a14:backgroundMark x1="20800" y1="32100" x2="32150" y2="48100"/>
                            <a14:backgroundMark x1="48000" y1="29250" x2="48000" y2="29250"/>
                            <a14:backgroundMark x1="47850" y1="29200" x2="47900" y2="29450"/>
                            <a14:backgroundMark x1="47850" y1="28950" x2="47850" y2="28950"/>
                            <a14:backgroundMark x1="48100" y1="29150" x2="47850" y2="29150"/>
                            <a14:backgroundMark x1="47850" y1="28950" x2="48050" y2="29350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67517"/>
              <a:stretch>
                <a:fillRect/>
              </a:stretch>
            </p:blipFill>
            <p:spPr>
              <a:xfrm>
                <a:off x="-40527" y="555511"/>
                <a:ext cx="4160520" cy="1351446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 userDrawn="1"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40527" y="2362230"/>
              <a:ext cx="669105" cy="615269"/>
            </a:xfrm>
            <a:prstGeom prst="rect">
              <a:avLst/>
            </a:prstGeom>
          </p:spPr>
        </p:pic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13557" y="900678"/>
              <a:ext cx="771906" cy="775367"/>
            </a:xfrm>
            <a:prstGeom prst="rect">
              <a:avLst/>
            </a:prstGeom>
          </p:spPr>
        </p:pic>
        <p:pic>
          <p:nvPicPr>
            <p:cNvPr id="12" name="图片 11"/>
            <p:cNvPicPr>
              <a:picLocks noChangeAspect="1"/>
            </p:cNvPicPr>
            <p:nvPr userDrawn="1"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99510" y="2727617"/>
              <a:ext cx="872490" cy="87249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矩形 49"/>
          <p:cNvSpPr/>
          <p:nvPr/>
        </p:nvSpPr>
        <p:spPr>
          <a:xfrm>
            <a:off x="971600" y="2929401"/>
            <a:ext cx="683712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）参加音乐组和参加美术组的一共有多少人？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3635896" y="3454136"/>
            <a:ext cx="23567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7+8-3=12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901499" y="4054301"/>
            <a:ext cx="63738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答：参加音乐组和参加美术组的一共有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99766" y="711506"/>
            <a:ext cx="6514179" cy="2240580"/>
            <a:chOff x="1312708" y="1692176"/>
            <a:chExt cx="6514179" cy="2240580"/>
          </a:xfrm>
        </p:grpSpPr>
        <p:grpSp>
          <p:nvGrpSpPr>
            <p:cNvPr id="83" name="组合 82"/>
            <p:cNvGrpSpPr/>
            <p:nvPr/>
          </p:nvGrpSpPr>
          <p:grpSpPr>
            <a:xfrm>
              <a:off x="1312708" y="1692176"/>
              <a:ext cx="6514179" cy="2240580"/>
              <a:chOff x="1312708" y="1692176"/>
              <a:chExt cx="6514179" cy="2240580"/>
            </a:xfrm>
          </p:grpSpPr>
          <p:grpSp>
            <p:nvGrpSpPr>
              <p:cNvPr id="84" name="组合 83"/>
              <p:cNvGrpSpPr/>
              <p:nvPr/>
            </p:nvGrpSpPr>
            <p:grpSpPr>
              <a:xfrm>
                <a:off x="1648638" y="2117864"/>
                <a:ext cx="5979165" cy="1181157"/>
                <a:chOff x="2536083" y="1660683"/>
                <a:chExt cx="3548085" cy="1008112"/>
              </a:xfrm>
            </p:grpSpPr>
            <p:sp>
              <p:nvSpPr>
                <p:cNvPr id="89" name="椭圆 88"/>
                <p:cNvSpPr/>
                <p:nvPr/>
              </p:nvSpPr>
              <p:spPr>
                <a:xfrm>
                  <a:off x="2536083" y="1660683"/>
                  <a:ext cx="2326099" cy="100811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  <p:sp>
              <p:nvSpPr>
                <p:cNvPr id="90" name="椭圆 89"/>
                <p:cNvSpPr/>
                <p:nvPr/>
              </p:nvSpPr>
              <p:spPr>
                <a:xfrm>
                  <a:off x="3758069" y="1660683"/>
                  <a:ext cx="2326099" cy="1008112"/>
                </a:xfrm>
                <a:prstGeom prst="ellipse">
                  <a:avLst/>
                </a:prstGeom>
                <a:noFill/>
                <a:ln w="12700">
                  <a:solidFill>
                    <a:schemeClr val="tx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sz="2400"/>
                </a:p>
              </p:txBody>
            </p:sp>
          </p:grpSp>
          <p:sp>
            <p:nvSpPr>
              <p:cNvPr id="85" name="矩形 84"/>
              <p:cNvSpPr/>
              <p:nvPr/>
            </p:nvSpPr>
            <p:spPr>
              <a:xfrm>
                <a:off x="4857804" y="1692176"/>
                <a:ext cx="296908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参加美术课外小组的</a:t>
                </a:r>
                <a:endParaRPr lang="zh-CN" altLang="en-US" sz="2400" dirty="0">
                  <a:solidFill>
                    <a:srgbClr val="FF0000"/>
                  </a:solidFill>
                </a:endParaRPr>
              </a:p>
            </p:txBody>
          </p:sp>
          <p:sp>
            <p:nvSpPr>
              <p:cNvPr id="86" name="矩形 85"/>
              <p:cNvSpPr/>
              <p:nvPr/>
            </p:nvSpPr>
            <p:spPr>
              <a:xfrm>
                <a:off x="3450885" y="3471091"/>
                <a:ext cx="3587842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音乐和美术小组都参加的</a:t>
                </a:r>
                <a:endParaRPr lang="zh-CN" altLang="en-US" sz="2400" dirty="0">
                  <a:solidFill>
                    <a:srgbClr val="FF0000"/>
                  </a:solidFill>
                </a:endParaRPr>
              </a:p>
            </p:txBody>
          </p:sp>
          <p:cxnSp>
            <p:nvCxnSpPr>
              <p:cNvPr id="87" name="直接箭头连接符 86"/>
              <p:cNvCxnSpPr/>
              <p:nvPr/>
            </p:nvCxnSpPr>
            <p:spPr>
              <a:xfrm>
                <a:off x="4638221" y="3158262"/>
                <a:ext cx="0" cy="360040"/>
              </a:xfrm>
              <a:prstGeom prst="straightConnector1">
                <a:avLst/>
              </a:prstGeom>
              <a:ln w="19050">
                <a:solidFill>
                  <a:schemeClr val="tx1"/>
                </a:solidFill>
                <a:tailEnd type="triangle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8" name="矩形 87"/>
              <p:cNvSpPr/>
              <p:nvPr/>
            </p:nvSpPr>
            <p:spPr>
              <a:xfrm>
                <a:off x="1312708" y="1692176"/>
                <a:ext cx="2969083" cy="46166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2400" b="1" dirty="0">
                    <a:solidFill>
                      <a:srgbClr val="FF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参加音乐课外小组的</a:t>
                </a:r>
                <a:endParaRPr lang="zh-CN" altLang="en-US" sz="2400" dirty="0">
                  <a:solidFill>
                    <a:srgbClr val="FF0000"/>
                  </a:solidFill>
                </a:endParaRPr>
              </a:p>
            </p:txBody>
          </p:sp>
        </p:grpSp>
        <p:sp>
          <p:nvSpPr>
            <p:cNvPr id="91" name="矩形 90"/>
            <p:cNvSpPr/>
            <p:nvPr/>
          </p:nvSpPr>
          <p:spPr>
            <a:xfrm>
              <a:off x="3988684" y="2319838"/>
              <a:ext cx="8034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姚远</a:t>
              </a:r>
              <a:endParaRPr lang="zh-CN" altLang="en-US" sz="2400" dirty="0"/>
            </a:p>
          </p:txBody>
        </p:sp>
        <p:sp>
          <p:nvSpPr>
            <p:cNvPr id="92" name="矩形 91"/>
            <p:cNvSpPr/>
            <p:nvPr/>
          </p:nvSpPr>
          <p:spPr>
            <a:xfrm>
              <a:off x="4638221" y="2295599"/>
              <a:ext cx="8034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袁梦</a:t>
              </a:r>
              <a:endParaRPr lang="zh-CN" altLang="en-US" sz="2400" dirty="0"/>
            </a:p>
          </p:txBody>
        </p:sp>
        <p:sp>
          <p:nvSpPr>
            <p:cNvPr id="93" name="矩形 92"/>
            <p:cNvSpPr/>
            <p:nvPr/>
          </p:nvSpPr>
          <p:spPr>
            <a:xfrm>
              <a:off x="2021688" y="2330712"/>
              <a:ext cx="8034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程明</a:t>
              </a:r>
              <a:endParaRPr lang="zh-CN" altLang="en-US" sz="2400" dirty="0"/>
            </a:p>
          </p:txBody>
        </p:sp>
        <p:sp>
          <p:nvSpPr>
            <p:cNvPr id="94" name="矩形 93"/>
            <p:cNvSpPr/>
            <p:nvPr/>
          </p:nvSpPr>
          <p:spPr>
            <a:xfrm>
              <a:off x="2699088" y="2318430"/>
              <a:ext cx="8034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李胜</a:t>
              </a:r>
              <a:endParaRPr lang="zh-CN" altLang="en-US" sz="2400" dirty="0"/>
            </a:p>
          </p:txBody>
        </p:sp>
        <p:sp>
          <p:nvSpPr>
            <p:cNvPr id="95" name="矩形 94"/>
            <p:cNvSpPr/>
            <p:nvPr/>
          </p:nvSpPr>
          <p:spPr>
            <a:xfrm>
              <a:off x="3988683" y="2666841"/>
              <a:ext cx="8034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丁辉</a:t>
              </a:r>
              <a:endParaRPr lang="zh-CN" altLang="en-US" sz="2400" dirty="0"/>
            </a:p>
          </p:txBody>
        </p:sp>
        <p:sp>
          <p:nvSpPr>
            <p:cNvPr id="96" name="矩形 95"/>
            <p:cNvSpPr/>
            <p:nvPr/>
          </p:nvSpPr>
          <p:spPr>
            <a:xfrm>
              <a:off x="1993825" y="2672900"/>
              <a:ext cx="8034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张强</a:t>
              </a:r>
              <a:endParaRPr lang="zh-CN" altLang="en-US" sz="2400" dirty="0"/>
            </a:p>
          </p:txBody>
        </p:sp>
        <p:sp>
          <p:nvSpPr>
            <p:cNvPr id="97" name="矩形 96"/>
            <p:cNvSpPr/>
            <p:nvPr/>
          </p:nvSpPr>
          <p:spPr>
            <a:xfrm>
              <a:off x="2719506" y="2661725"/>
              <a:ext cx="8034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刘柳</a:t>
              </a:r>
              <a:endParaRPr lang="zh-CN" altLang="en-US" sz="2400" dirty="0"/>
            </a:p>
          </p:txBody>
        </p:sp>
        <p:sp>
          <p:nvSpPr>
            <p:cNvPr id="98" name="矩形 97"/>
            <p:cNvSpPr/>
            <p:nvPr/>
          </p:nvSpPr>
          <p:spPr>
            <a:xfrm>
              <a:off x="5543167" y="2273768"/>
              <a:ext cx="8034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左娜</a:t>
              </a:r>
              <a:endParaRPr lang="zh-CN" altLang="en-US" sz="2400" dirty="0"/>
            </a:p>
          </p:txBody>
        </p:sp>
        <p:sp>
          <p:nvSpPr>
            <p:cNvPr id="99" name="矩形 98"/>
            <p:cNvSpPr/>
            <p:nvPr/>
          </p:nvSpPr>
          <p:spPr>
            <a:xfrm>
              <a:off x="6308310" y="2273768"/>
              <a:ext cx="8034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王力</a:t>
              </a:r>
              <a:endParaRPr lang="zh-CN" altLang="en-US" sz="2400" dirty="0"/>
            </a:p>
          </p:txBody>
        </p:sp>
        <p:sp>
          <p:nvSpPr>
            <p:cNvPr id="100" name="矩形 99"/>
            <p:cNvSpPr/>
            <p:nvPr/>
          </p:nvSpPr>
          <p:spPr>
            <a:xfrm>
              <a:off x="5572483" y="2603763"/>
              <a:ext cx="8034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周伟</a:t>
              </a:r>
              <a:endParaRPr lang="zh-CN" altLang="en-US" sz="2400" dirty="0"/>
            </a:p>
          </p:txBody>
        </p:sp>
        <p:sp>
          <p:nvSpPr>
            <p:cNvPr id="101" name="矩形 100"/>
            <p:cNvSpPr/>
            <p:nvPr/>
          </p:nvSpPr>
          <p:spPr>
            <a:xfrm>
              <a:off x="6283690" y="2591914"/>
              <a:ext cx="8034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周晓</a:t>
              </a:r>
              <a:endParaRPr lang="zh-CN" altLang="en-US" sz="2400" dirty="0"/>
            </a:p>
          </p:txBody>
        </p:sp>
        <p:sp>
          <p:nvSpPr>
            <p:cNvPr id="102" name="矩形 101"/>
            <p:cNvSpPr/>
            <p:nvPr/>
          </p:nvSpPr>
          <p:spPr>
            <a:xfrm>
              <a:off x="5587489" y="2945039"/>
              <a:ext cx="8034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陈晨</a:t>
              </a:r>
              <a:endParaRPr lang="zh-CN" altLang="en-US" sz="2400" dirty="0"/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500385" y="719230"/>
            <a:ext cx="3218989" cy="1339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右面是三（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）班部分同学喜欢的球类调查统计表，请你填一填。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902564" y="569920"/>
          <a:ext cx="4608505" cy="16459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837910"/>
                <a:gridCol w="418955"/>
                <a:gridCol w="418955"/>
                <a:gridCol w="418955"/>
                <a:gridCol w="418955"/>
                <a:gridCol w="418955"/>
                <a:gridCol w="418955"/>
                <a:gridCol w="418955"/>
                <a:gridCol w="418955"/>
                <a:gridCol w="418955"/>
              </a:tblGrid>
              <a:tr h="749833">
                <a:tc>
                  <a:txBody>
                    <a:bodyPr/>
                    <a:lstStyle/>
                    <a:p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喜欢足球的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王军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赵晓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李星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王晓刚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孙丽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吴晓敏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乔石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苏月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张庆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9833">
                <a:tc>
                  <a:txBody>
                    <a:bodyPr/>
                    <a:lstStyle/>
                    <a:p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喜欢篮球的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张庆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苏月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陆梅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王晓刚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李雷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张一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李星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常贺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杨宇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pSp>
        <p:nvGrpSpPr>
          <p:cNvPr id="10" name="组合 9"/>
          <p:cNvGrpSpPr/>
          <p:nvPr/>
        </p:nvGrpSpPr>
        <p:grpSpPr>
          <a:xfrm>
            <a:off x="1619671" y="2683248"/>
            <a:ext cx="5979165" cy="2054561"/>
            <a:chOff x="1648638" y="1781050"/>
            <a:chExt cx="5979165" cy="2054561"/>
          </a:xfrm>
        </p:grpSpPr>
        <p:grpSp>
          <p:nvGrpSpPr>
            <p:cNvPr id="11" name="组合 10"/>
            <p:cNvGrpSpPr/>
            <p:nvPr/>
          </p:nvGrpSpPr>
          <p:grpSpPr>
            <a:xfrm>
              <a:off x="1648638" y="2117864"/>
              <a:ext cx="5979165" cy="1181157"/>
              <a:chOff x="2536083" y="1660683"/>
              <a:chExt cx="3548085" cy="1008112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2536083" y="1660683"/>
                <a:ext cx="2289478" cy="100811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3782064" y="1660683"/>
                <a:ext cx="2302104" cy="100811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5308639" y="1781050"/>
              <a:ext cx="1338828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喜欢篮球的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3695110" y="3466279"/>
              <a:ext cx="181171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两种球都喜欢的</a:t>
              </a:r>
              <a:endParaRPr lang="zh-CN" altLang="en-US" dirty="0"/>
            </a:p>
          </p:txBody>
        </p:sp>
        <p:cxnSp>
          <p:nvCxnSpPr>
            <p:cNvPr id="14" name="直接箭头连接符 13"/>
            <p:cNvCxnSpPr/>
            <p:nvPr/>
          </p:nvCxnSpPr>
          <p:spPr>
            <a:xfrm>
              <a:off x="4638221" y="3158262"/>
              <a:ext cx="0" cy="36004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矩形 14"/>
            <p:cNvSpPr/>
            <p:nvPr/>
          </p:nvSpPr>
          <p:spPr>
            <a:xfrm>
              <a:off x="2524702" y="1781050"/>
              <a:ext cx="1346844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喜欢足球的</a:t>
              </a:r>
              <a:endParaRPr lang="zh-CN" altLang="en-US" dirty="0"/>
            </a:p>
          </p:txBody>
        </p:sp>
      </p:grpSp>
      <p:sp>
        <p:nvSpPr>
          <p:cNvPr id="18" name="矩形 17"/>
          <p:cNvSpPr/>
          <p:nvPr/>
        </p:nvSpPr>
        <p:spPr>
          <a:xfrm>
            <a:off x="460442" y="2240680"/>
            <a:ext cx="621836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）把统计表中的姓名填写在合适的圈里。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49584" y="3099224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王军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003385" y="3068167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赵晓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61010" y="3298679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李星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849647" y="3293051"/>
            <a:ext cx="881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王晓刚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682765" y="3807831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孙丽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1974987" y="3472017"/>
            <a:ext cx="88197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吴晓敏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976833" y="3491161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乔石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997025" y="3637853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苏月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572000" y="3649221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张庆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357351" y="3030424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陆梅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5977479" y="3020062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李雷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457925" y="3371521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张一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112742" y="3362054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常贺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6868133" y="3341058"/>
            <a:ext cx="6495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杨宇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20" grpId="0"/>
      <p:bldP spid="21" grpId="0"/>
      <p:bldP spid="22" grpId="0"/>
      <p:bldP spid="23" grpId="0"/>
      <p:bldP spid="24" grpId="0"/>
      <p:bldP spid="27" grpId="0"/>
      <p:bldP spid="28" grpId="0"/>
      <p:bldP spid="29" grpId="0"/>
      <p:bldP spid="30" grpId="0"/>
      <p:bldP spid="3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3902564" y="569920"/>
          <a:ext cx="4608505" cy="164592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837910"/>
                <a:gridCol w="418955"/>
                <a:gridCol w="418955"/>
                <a:gridCol w="418955"/>
                <a:gridCol w="418955"/>
                <a:gridCol w="418955"/>
                <a:gridCol w="418955"/>
                <a:gridCol w="418955"/>
                <a:gridCol w="418955"/>
                <a:gridCol w="418955"/>
              </a:tblGrid>
              <a:tr h="749833">
                <a:tc>
                  <a:txBody>
                    <a:bodyPr/>
                    <a:lstStyle/>
                    <a:p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喜欢足球的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王军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赵晓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李星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王晓刚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孙丽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吴晓敏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乔石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苏月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张庆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49833">
                <a:tc>
                  <a:txBody>
                    <a:bodyPr/>
                    <a:lstStyle/>
                    <a:p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喜欢篮球的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张庆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苏月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陆梅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王晓刚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李雷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张一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李星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常贺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zh-CN" altLang="en-US" sz="16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杨宇</a:t>
                      </a:r>
                      <a:endParaRPr lang="zh-CN" altLang="en-US" sz="16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8" name="矩形 17"/>
          <p:cNvSpPr/>
          <p:nvPr/>
        </p:nvSpPr>
        <p:spPr>
          <a:xfrm>
            <a:off x="486623" y="2617270"/>
            <a:ext cx="487665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）一共调查了（   ）人。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00385" y="3278646"/>
            <a:ext cx="785505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）只喜欢足球的有（   ）人，只喜欢篮球的有（   ）人，两种球都喜欢的有（   ）人。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557187" y="2654040"/>
            <a:ext cx="54694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447020" y="2353996"/>
            <a:ext cx="271580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9+9-4=14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sz="2800" dirty="0"/>
          </a:p>
        </p:txBody>
      </p:sp>
      <p:sp>
        <p:nvSpPr>
          <p:cNvPr id="22" name="矩形 21"/>
          <p:cNvSpPr/>
          <p:nvPr/>
        </p:nvSpPr>
        <p:spPr>
          <a:xfrm>
            <a:off x="4427910" y="3285586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376083" y="3755699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208769" y="3755699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12" name="TextBox 15"/>
          <p:cNvSpPr txBox="1">
            <a:spLocks noChangeArrowheads="1"/>
          </p:cNvSpPr>
          <p:nvPr/>
        </p:nvSpPr>
        <p:spPr bwMode="auto">
          <a:xfrm>
            <a:off x="500385" y="662078"/>
            <a:ext cx="3218989" cy="1339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右面是三（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）班部分同学喜欢的球类调查统计表，请你填一填。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  <p:bldP spid="2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503339" y="713171"/>
            <a:ext cx="8015815" cy="2669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中国结是我国特有的手工编织工艺品，它不仅具有造型、色彩之美，而且皆因其形意而得名，如盘长结、藻井结 、双钱结等。在学校组织的“迎新春，编织中国结”活动中，有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人参加了“福”字中国结的编织，有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人参加了“平安”字中国结的编织，有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人两样都参加了，参加此次活动的一共有多少人？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3240867" y="3012878"/>
            <a:ext cx="1579278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22+27-8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=49-8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=41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948084" y="4213207"/>
            <a:ext cx="436369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答：参加活动的一共有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41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7731" y="2716176"/>
            <a:ext cx="2242062" cy="2242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360129" y="752178"/>
            <a:ext cx="8584602" cy="896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两根木棍放在一起（如图），共长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180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厘米，其中一根木棍长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厘米，中间重叠部分是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厘米，另一根木棍长多少厘米？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55576" y="1991944"/>
            <a:ext cx="3276365" cy="2452014"/>
            <a:chOff x="575556" y="1469951"/>
            <a:chExt cx="3276365" cy="2452014"/>
          </a:xfrm>
        </p:grpSpPr>
        <p:sp>
          <p:nvSpPr>
            <p:cNvPr id="2" name="圆柱形 1"/>
            <p:cNvSpPr/>
            <p:nvPr/>
          </p:nvSpPr>
          <p:spPr>
            <a:xfrm rot="5400000">
              <a:off x="1403648" y="1527634"/>
              <a:ext cx="216024" cy="1872208"/>
            </a:xfrm>
            <a:prstGeom prst="can">
              <a:avLst>
                <a:gd name="adj" fmla="val 56826"/>
              </a:avLst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1" name="圆柱形 10"/>
            <p:cNvSpPr/>
            <p:nvPr/>
          </p:nvSpPr>
          <p:spPr>
            <a:xfrm rot="5400000">
              <a:off x="2727487" y="1751966"/>
              <a:ext cx="232641" cy="2016224"/>
            </a:xfrm>
            <a:prstGeom prst="can">
              <a:avLst>
                <a:gd name="adj" fmla="val 56826"/>
              </a:avLst>
            </a:prstGeom>
            <a:solidFill>
              <a:srgbClr val="92D05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16" name="左大括号 15"/>
            <p:cNvSpPr/>
            <p:nvPr/>
          </p:nvSpPr>
          <p:spPr>
            <a:xfrm rot="16200000">
              <a:off x="2085448" y="2687096"/>
              <a:ext cx="122609" cy="602027"/>
            </a:xfrm>
            <a:prstGeom prst="leftBrace">
              <a:avLst>
                <a:gd name="adj1" fmla="val 54163"/>
                <a:gd name="adj2" fmla="val 50000"/>
              </a:avLst>
            </a:prstGeom>
            <a:ln w="12700"/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2000"/>
            </a:p>
          </p:txBody>
        </p:sp>
        <p:sp>
          <p:nvSpPr>
            <p:cNvPr id="5" name="矩形 4"/>
            <p:cNvSpPr/>
            <p:nvPr/>
          </p:nvSpPr>
          <p:spPr>
            <a:xfrm>
              <a:off x="1821219" y="2988109"/>
              <a:ext cx="883575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30</a:t>
              </a:r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厘米</a:t>
              </a:r>
              <a:endParaRPr lang="zh-CN" altLang="en-US" dirty="0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1845739" y="3271647"/>
              <a:ext cx="2006182" cy="650318"/>
              <a:chOff x="1845739" y="3271647"/>
              <a:chExt cx="2006182" cy="650318"/>
            </a:xfrm>
          </p:grpSpPr>
          <p:sp>
            <p:nvSpPr>
              <p:cNvPr id="15" name="左大括号 14"/>
              <p:cNvSpPr/>
              <p:nvPr/>
            </p:nvSpPr>
            <p:spPr>
              <a:xfrm rot="16200000">
                <a:off x="2732509" y="2384877"/>
                <a:ext cx="232642" cy="2006182"/>
              </a:xfrm>
              <a:prstGeom prst="leftBrace">
                <a:avLst>
                  <a:gd name="adj1" fmla="val 54163"/>
                  <a:gd name="adj2" fmla="val 50000"/>
                </a:avLst>
              </a:prstGeom>
              <a:ln w="127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17" name="矩形 16"/>
              <p:cNvSpPr/>
              <p:nvPr/>
            </p:nvSpPr>
            <p:spPr>
              <a:xfrm>
                <a:off x="2483769" y="3552633"/>
                <a:ext cx="881973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？厘米</a:t>
                </a:r>
                <a:endParaRPr lang="zh-CN" altLang="en-US" dirty="0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584256" y="1469951"/>
              <a:ext cx="3267664" cy="527005"/>
              <a:chOff x="584256" y="1592609"/>
              <a:chExt cx="3267664" cy="527005"/>
            </a:xfrm>
          </p:grpSpPr>
          <p:sp>
            <p:nvSpPr>
              <p:cNvPr id="14" name="左大括号 13"/>
              <p:cNvSpPr/>
              <p:nvPr/>
            </p:nvSpPr>
            <p:spPr>
              <a:xfrm rot="5400000">
                <a:off x="2101767" y="369461"/>
                <a:ext cx="232642" cy="3267664"/>
              </a:xfrm>
              <a:prstGeom prst="leftBrace">
                <a:avLst>
                  <a:gd name="adj1" fmla="val 54163"/>
                  <a:gd name="adj2" fmla="val 50000"/>
                </a:avLst>
              </a:prstGeom>
              <a:ln w="127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1845739" y="1592609"/>
                <a:ext cx="1000595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180</a:t>
                </a:r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厘米</a:t>
                </a:r>
                <a:endParaRPr lang="zh-CN" altLang="en-US" dirty="0"/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611560" y="1895314"/>
              <a:ext cx="1800200" cy="424409"/>
              <a:chOff x="611560" y="1895314"/>
              <a:chExt cx="1800200" cy="424409"/>
            </a:xfrm>
          </p:grpSpPr>
          <p:sp>
            <p:nvSpPr>
              <p:cNvPr id="3" name="左大括号 2"/>
              <p:cNvSpPr/>
              <p:nvPr/>
            </p:nvSpPr>
            <p:spPr>
              <a:xfrm rot="5400000">
                <a:off x="1439652" y="1347615"/>
                <a:ext cx="144016" cy="1800200"/>
              </a:xfrm>
              <a:prstGeom prst="leftBrace">
                <a:avLst>
                  <a:gd name="adj1" fmla="val 54163"/>
                  <a:gd name="adj2" fmla="val 50000"/>
                </a:avLst>
              </a:prstGeom>
              <a:ln w="12700"/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2000"/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1139166" y="1895314"/>
                <a:ext cx="1000595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100</a:t>
                </a:r>
                <a:r>
                  <a:rPr lang="zh-CN" altLang="en-US" b="1" dirty="0">
                    <a:latin typeface="楷体" panose="02010609060101010101" pitchFamily="49" charset="-122"/>
                    <a:ea typeface="楷体" panose="02010609060101010101" pitchFamily="49" charset="-122"/>
                  </a:rPr>
                  <a:t>厘米</a:t>
                </a:r>
                <a:endParaRPr lang="zh-CN" altLang="en-US" dirty="0"/>
              </a:p>
            </p:txBody>
          </p:sp>
        </p:grpSp>
      </p:grpSp>
      <p:sp>
        <p:nvSpPr>
          <p:cNvPr id="24" name="矩形 23"/>
          <p:cNvSpPr/>
          <p:nvPr/>
        </p:nvSpPr>
        <p:spPr>
          <a:xfrm>
            <a:off x="4883817" y="2786639"/>
            <a:ext cx="35990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180+30-100=110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（厘米）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4739414" y="3518725"/>
            <a:ext cx="40543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答：另一根木棍长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厘米。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511729" y="745499"/>
            <a:ext cx="7968974" cy="1339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三（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）班有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人，在一项测试中，答对第一题的有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人，答对第二题的有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人，两题都答对的有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人。有多少人两题都没答对？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331640" y="2119932"/>
            <a:ext cx="54505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只答对第一题的人数：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25-15=10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1763688" y="3838277"/>
            <a:ext cx="37433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人两题都没答对。</a:t>
            </a:r>
            <a:endParaRPr lang="zh-CN" altLang="en-US" sz="2400" dirty="0"/>
          </a:p>
        </p:txBody>
      </p:sp>
      <p:sp>
        <p:nvSpPr>
          <p:cNvPr id="20" name="矩形 19"/>
          <p:cNvSpPr/>
          <p:nvPr/>
        </p:nvSpPr>
        <p:spPr>
          <a:xfrm>
            <a:off x="1331640" y="2625397"/>
            <a:ext cx="545053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至少答对一题的人数：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10+23=33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331640" y="3130862"/>
            <a:ext cx="52950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两题都没答对的人数：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36-33=3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AutoShape 27"/>
          <p:cNvSpPr>
            <a:spLocks noChangeArrowheads="1"/>
          </p:cNvSpPr>
          <p:nvPr/>
        </p:nvSpPr>
        <p:spPr bwMode="auto">
          <a:xfrm>
            <a:off x="6782171" y="3237448"/>
            <a:ext cx="2088232" cy="1123712"/>
          </a:xfrm>
          <a:prstGeom prst="wedgeRoundRectCallout">
            <a:avLst>
              <a:gd name="adj1" fmla="val -60903"/>
              <a:gd name="adj2" fmla="val -17174"/>
              <a:gd name="adj3" fmla="val 16667"/>
            </a:avLst>
          </a:prstGeom>
          <a:solidFill>
            <a:schemeClr val="bg1"/>
          </a:solidFill>
          <a:ln w="19050">
            <a:solidFill>
              <a:srgbClr val="459881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</a:rPr>
              <a:t>解决重叠问题时，不重复计数是解题的关键。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7" grpId="0"/>
      <p:bldP spid="20" grpId="0"/>
      <p:bldP spid="22" grpId="0"/>
      <p:bldP spid="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629342" y="1227247"/>
            <a:ext cx="5505450" cy="2343150"/>
          </a:xfrm>
          <a:prstGeom prst="rect">
            <a:avLst/>
          </a:prstGeom>
          <a:solidFill>
            <a:schemeClr val="bg1"/>
          </a:solidFill>
          <a:ln w="28575">
            <a:solidFill>
              <a:srgbClr val="45988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两位妈妈和两个女儿一同去看电影（每人都得买一张票），可是她们只买了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张票，便顺利地进了电影院。这是为什么？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2559372" y="3746911"/>
            <a:ext cx="1381125" cy="6477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外婆</a:t>
            </a:r>
            <a:endParaRPr lang="zh-CN" altLang="en-US" sz="28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4211960" y="3746911"/>
            <a:ext cx="1381125" cy="6477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妈妈</a:t>
            </a:r>
            <a:endParaRPr lang="zh-CN" altLang="en-US" sz="28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891535" y="3746911"/>
            <a:ext cx="1381125" cy="647700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zh-CN" altLang="en-US" sz="2800" b="1" dirty="0">
                <a:solidFill>
                  <a:srgbClr val="FF0066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女儿</a:t>
            </a:r>
            <a:endParaRPr lang="zh-CN" altLang="en-US" sz="2800" b="1" dirty="0">
              <a:solidFill>
                <a:srgbClr val="FF0066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8" r="2128"/>
          <a:stretch>
            <a:fillRect/>
          </a:stretch>
        </p:blipFill>
        <p:spPr>
          <a:xfrm>
            <a:off x="164123" y="2268629"/>
            <a:ext cx="2752498" cy="287487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5"/>
          <p:cNvSpPr txBox="1">
            <a:spLocks noChangeArrowheads="1"/>
          </p:cNvSpPr>
          <p:nvPr/>
        </p:nvSpPr>
        <p:spPr bwMode="auto">
          <a:xfrm>
            <a:off x="549663" y="784042"/>
            <a:ext cx="6828452" cy="581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集合的意义是什么？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087949" y="1403961"/>
            <a:ext cx="7188502" cy="105413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把指定的具有某种性质的事物看作一个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整体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，就是一个集合。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TextBox 15"/>
          <p:cNvSpPr txBox="1">
            <a:spLocks noChangeArrowheads="1"/>
          </p:cNvSpPr>
          <p:nvPr/>
        </p:nvSpPr>
        <p:spPr bwMode="auto">
          <a:xfrm>
            <a:off x="628912" y="2776844"/>
            <a:ext cx="6828452" cy="581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重叠问题的解题策略是什么？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087949" y="3429903"/>
            <a:ext cx="7275882" cy="105413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先从已知条件入手进行分析，画出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维恩图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，再借助维恩图进行思考。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15"/>
          <p:cNvSpPr txBox="1">
            <a:spLocks noChangeArrowheads="1"/>
          </p:cNvSpPr>
          <p:nvPr/>
        </p:nvSpPr>
        <p:spPr bwMode="auto">
          <a:xfrm>
            <a:off x="1199932" y="699542"/>
            <a:ext cx="6828452" cy="5816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重叠问题的解题方法是什么？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934059" y="1648376"/>
            <a:ext cx="7275882" cy="56169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）两部分相加后减去重复的部分；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916431" y="2453719"/>
            <a:ext cx="7275882" cy="105413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）一部分减去重复的部分，再加上另一部分。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TextBox 15"/>
          <p:cNvSpPr txBox="1">
            <a:spLocks noChangeArrowheads="1"/>
          </p:cNvSpPr>
          <p:nvPr/>
        </p:nvSpPr>
        <p:spPr bwMode="auto">
          <a:xfrm>
            <a:off x="400293" y="821122"/>
            <a:ext cx="3286467" cy="15517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李奶奶家和张奶奶加一共养了多少种不同的动物？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8" name="组合 37"/>
          <p:cNvGrpSpPr/>
          <p:nvPr/>
        </p:nvGrpSpPr>
        <p:grpSpPr>
          <a:xfrm>
            <a:off x="3923928" y="626357"/>
            <a:ext cx="4775359" cy="2376264"/>
            <a:chOff x="1496331" y="1491630"/>
            <a:chExt cx="4775359" cy="2376264"/>
          </a:xfrm>
        </p:grpSpPr>
        <p:sp>
          <p:nvSpPr>
            <p:cNvPr id="22" name="TextBox 15"/>
            <p:cNvSpPr txBox="1">
              <a:spLocks noChangeArrowheads="1"/>
            </p:cNvSpPr>
            <p:nvPr/>
          </p:nvSpPr>
          <p:spPr bwMode="auto">
            <a:xfrm>
              <a:off x="2195736" y="1491630"/>
              <a:ext cx="1296144" cy="389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李奶奶家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3" name="TextBox 15"/>
            <p:cNvSpPr txBox="1">
              <a:spLocks noChangeArrowheads="1"/>
            </p:cNvSpPr>
            <p:nvPr/>
          </p:nvSpPr>
          <p:spPr bwMode="auto">
            <a:xfrm>
              <a:off x="4238268" y="1491630"/>
              <a:ext cx="1296144" cy="38953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80" tIns="34290" rIns="68580" bIns="3429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lnSpc>
                  <a:spcPct val="120000"/>
                </a:lnSpc>
              </a:pPr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张奶奶家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982" b="100000" l="1758" r="100000">
                          <a14:foregroundMark x1="16504" y1="61150" x2="14648" y2="74614"/>
                          <a14:foregroundMark x1="17285" y1="61711" x2="8984" y2="63534"/>
                          <a14:foregroundMark x1="16211" y1="58626" x2="19629" y2="62833"/>
                          <a14:foregroundMark x1="31055" y1="70266" x2="25391" y2="76017"/>
                          <a14:foregroundMark x1="25293" y1="95792" x2="23438" y2="97475"/>
                          <a14:foregroundMark x1="20703" y1="96073" x2="18457" y2="97195"/>
                          <a14:foregroundMark x1="73730" y1="63675" x2="81348" y2="85554"/>
                          <a14:foregroundMark x1="69531" y1="62973" x2="71289" y2="66199"/>
                          <a14:foregroundMark x1="71973" y1="60729" x2="68066" y2="6353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5437" r="60723"/>
            <a:stretch>
              <a:fillRect/>
            </a:stretch>
          </p:blipFill>
          <p:spPr>
            <a:xfrm flipH="1">
              <a:off x="1496331" y="3135376"/>
              <a:ext cx="808316" cy="648072"/>
            </a:xfrm>
            <a:prstGeom prst="rect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982" b="100000" l="1758" r="100000">
                          <a14:foregroundMark x1="16504" y1="61150" x2="14648" y2="74614"/>
                          <a14:foregroundMark x1="17285" y1="61711" x2="8984" y2="63534"/>
                          <a14:foregroundMark x1="16211" y1="58626" x2="19629" y2="62833"/>
                          <a14:foregroundMark x1="31055" y1="70266" x2="25391" y2="76017"/>
                          <a14:foregroundMark x1="25293" y1="95792" x2="23438" y2="97475"/>
                          <a14:foregroundMark x1="20703" y1="96073" x2="18457" y2="97195"/>
                          <a14:foregroundMark x1="73730" y1="63675" x2="81348" y2="85554"/>
                          <a14:foregroundMark x1="69531" y1="62973" x2="71289" y2="66199"/>
                          <a14:foregroundMark x1="71973" y1="60729" x2="68066" y2="6353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4508" t="55437"/>
            <a:stretch>
              <a:fillRect/>
            </a:stretch>
          </p:blipFill>
          <p:spPr>
            <a:xfrm>
              <a:off x="3024143" y="2187016"/>
              <a:ext cx="741284" cy="648072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9928" b="96029" l="9915" r="94317">
                          <a14:foregroundMark x1="21524" y1="50722" x2="26844" y2="5920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1535166" y="2144450"/>
              <a:ext cx="816776" cy="580227"/>
            </a:xfrm>
            <a:prstGeom prst="rect">
              <a:avLst/>
            </a:prstGeom>
          </p:spPr>
        </p:pic>
        <p:pic>
          <p:nvPicPr>
            <p:cNvPr id="25" name="图片 24"/>
            <p:cNvPicPr>
              <a:picLocks noChangeAspect="1"/>
            </p:cNvPicPr>
            <p:nvPr/>
          </p:nvPicPr>
          <p:blipFill>
            <a:blip r:embed="rId7" cstate="print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8909" b="94163" l="3538" r="97385">
                          <a14:foregroundMark x1="34000" y1="56989" x2="32923" y2="64823"/>
                          <a14:foregroundMark x1="23846" y1="56221" x2="23385" y2="61751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67744" y="2544515"/>
              <a:ext cx="671632" cy="672665"/>
            </a:xfrm>
            <a:prstGeom prst="rect">
              <a:avLst/>
            </a:prstGeom>
          </p:spPr>
        </p:pic>
        <p:pic>
          <p:nvPicPr>
            <p:cNvPr id="27" name="图片 26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26351" b="94595" l="61905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600" t="29327" b="16798"/>
            <a:stretch>
              <a:fillRect/>
            </a:stretch>
          </p:blipFill>
          <p:spPr>
            <a:xfrm>
              <a:off x="3024143" y="3111801"/>
              <a:ext cx="532921" cy="624536"/>
            </a:xfrm>
            <a:prstGeom prst="rect">
              <a:avLst/>
            </a:prstGeom>
          </p:spPr>
        </p:pic>
        <p:pic>
          <p:nvPicPr>
            <p:cNvPr id="28" name="图片 27"/>
            <p:cNvPicPr>
              <a:picLocks noChangeAspect="1"/>
            </p:cNvPicPr>
            <p:nvPr/>
          </p:nvPicPr>
          <p:blipFill>
            <a:blip r:embed="rId5" cstate="print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9928" b="96029" l="9915" r="94317">
                          <a14:foregroundMark x1="21524" y1="50722" x2="26844" y2="59206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4029240" y="2082019"/>
              <a:ext cx="816776" cy="580227"/>
            </a:xfrm>
            <a:prstGeom prst="rect">
              <a:avLst/>
            </a:prstGeom>
          </p:spPr>
        </p:pic>
        <p:pic>
          <p:nvPicPr>
            <p:cNvPr id="29" name="图片 28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ackgroundRemoval t="982" b="100000" l="1758" r="100000">
                          <a14:foregroundMark x1="16504" y1="61150" x2="14648" y2="74614"/>
                          <a14:foregroundMark x1="17285" y1="61711" x2="8984" y2="63534"/>
                          <a14:foregroundMark x1="16211" y1="58626" x2="19629" y2="62833"/>
                          <a14:foregroundMark x1="31055" y1="70266" x2="25391" y2="76017"/>
                          <a14:foregroundMark x1="25293" y1="95792" x2="23438" y2="97475"/>
                          <a14:foregroundMark x1="20703" y1="96073" x2="18457" y2="97195"/>
                          <a14:foregroundMark x1="73730" y1="63675" x2="81348" y2="85554"/>
                          <a14:foregroundMark x1="69531" y1="62973" x2="71289" y2="66199"/>
                          <a14:foregroundMark x1="71973" y1="60729" x2="68066" y2="6353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5437" r="60723"/>
            <a:stretch>
              <a:fillRect/>
            </a:stretch>
          </p:blipFill>
          <p:spPr>
            <a:xfrm flipH="1">
              <a:off x="5431158" y="2091001"/>
              <a:ext cx="808316" cy="648072"/>
            </a:xfrm>
            <a:prstGeom prst="rect">
              <a:avLst/>
            </a:prstGeom>
          </p:spPr>
        </p:pic>
        <p:pic>
          <p:nvPicPr>
            <p:cNvPr id="30" name="图片 29"/>
            <p:cNvPicPr>
              <a:picLocks noChangeAspect="1"/>
            </p:cNvPicPr>
            <p:nvPr/>
          </p:nvPicPr>
          <p:blipFill rotWithShape="1">
            <a:blip r:embed="rId9" cstate="print">
              <a:extLst>
                <a:ext uri="{BEBA8EAE-BF5A-486C-A8C5-ECC9F3942E4B}">
                  <a14:imgProps xmlns:a14="http://schemas.microsoft.com/office/drawing/2010/main">
                    <a14:imgLayer r:embed="rId10">
                      <a14:imgEffect>
                        <a14:backgroundRemoval t="26351" b="94595" l="61905" r="1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600" t="29327" b="16798"/>
            <a:stretch>
              <a:fillRect/>
            </a:stretch>
          </p:blipFill>
          <p:spPr>
            <a:xfrm>
              <a:off x="4145728" y="3135376"/>
              <a:ext cx="532921" cy="624536"/>
            </a:xfrm>
            <a:prstGeom prst="rect">
              <a:avLst/>
            </a:prstGeom>
          </p:spPr>
        </p:pic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11">
              <a:extLst>
                <a:ext uri="{BEBA8EAE-BF5A-486C-A8C5-ECC9F3942E4B}">
                  <a14:imgProps xmlns:a14="http://schemas.microsoft.com/office/drawing/2010/main">
                    <a14:imgLayer r:embed="rId12">
                      <a14:imgEffect>
                        <a14:backgroundRemoval t="0" b="100000" l="0" r="93502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4765665" y="2771367"/>
              <a:ext cx="886088" cy="377467"/>
            </a:xfrm>
            <a:prstGeom prst="rect">
              <a:avLst/>
            </a:prstGeom>
          </p:spPr>
        </p:pic>
        <p:pic>
          <p:nvPicPr>
            <p:cNvPr id="35" name="图片 34"/>
            <p:cNvPicPr>
              <a:picLocks noChangeAspect="1"/>
            </p:cNvPicPr>
            <p:nvPr/>
          </p:nvPicPr>
          <p:blipFill rotWithShape="1">
            <a:blip r:embed="rId13" cstate="print">
              <a:extLst>
                <a:ext uri="{BEBA8EAE-BF5A-486C-A8C5-ECC9F3942E4B}">
                  <a14:imgProps xmlns:a14="http://schemas.microsoft.com/office/drawing/2010/main">
                    <a14:imgLayer r:embed="rId14">
                      <a14:imgEffect>
                        <a14:backgroundRemoval t="0" b="54957" l="55176" r="100000">
                          <a14:foregroundMark x1="71387" y1="13761" x2="74902" y2="22991"/>
                          <a14:foregroundMark x1="68945" y1="13932" x2="66797" y2="20684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399" b="46119"/>
            <a:stretch>
              <a:fillRect/>
            </a:stretch>
          </p:blipFill>
          <p:spPr>
            <a:xfrm>
              <a:off x="5660440" y="3091136"/>
              <a:ext cx="456959" cy="645201"/>
            </a:xfrm>
            <a:prstGeom prst="rect">
              <a:avLst/>
            </a:prstGeom>
          </p:spPr>
        </p:pic>
        <p:sp>
          <p:nvSpPr>
            <p:cNvPr id="36" name="矩形 35"/>
            <p:cNvSpPr/>
            <p:nvPr/>
          </p:nvSpPr>
          <p:spPr>
            <a:xfrm>
              <a:off x="1496331" y="2067694"/>
              <a:ext cx="2269096" cy="1800200"/>
            </a:xfrm>
            <a:prstGeom prst="rect">
              <a:avLst/>
            </a:prstGeom>
            <a:noFill/>
            <a:ln>
              <a:solidFill>
                <a:srgbClr val="00B0F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矩形 36"/>
            <p:cNvSpPr/>
            <p:nvPr/>
          </p:nvSpPr>
          <p:spPr>
            <a:xfrm>
              <a:off x="4002594" y="2060000"/>
              <a:ext cx="2269096" cy="1800200"/>
            </a:xfrm>
            <a:prstGeom prst="rect">
              <a:avLst/>
            </a:prstGeom>
            <a:noFill/>
            <a:ln>
              <a:solidFill>
                <a:srgbClr val="00B0F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9" name="TextBox 15"/>
          <p:cNvSpPr txBox="1">
            <a:spLocks noChangeArrowheads="1"/>
          </p:cNvSpPr>
          <p:nvPr/>
        </p:nvSpPr>
        <p:spPr bwMode="auto">
          <a:xfrm>
            <a:off x="2694241" y="3415251"/>
            <a:ext cx="2792668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5+5-3=7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（种）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0" name="TextBox 15"/>
          <p:cNvSpPr txBox="1">
            <a:spLocks noChangeArrowheads="1"/>
          </p:cNvSpPr>
          <p:nvPr/>
        </p:nvSpPr>
        <p:spPr bwMode="auto">
          <a:xfrm>
            <a:off x="654549" y="4010056"/>
            <a:ext cx="8555320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答：李奶奶家和张奶奶加一共养了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种不同的动物。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540398" y="737091"/>
            <a:ext cx="5860852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他们两人爱吃的水果一共有多少种？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AutoShape 27"/>
          <p:cNvSpPr>
            <a:spLocks noChangeArrowheads="1"/>
          </p:cNvSpPr>
          <p:nvPr/>
        </p:nvSpPr>
        <p:spPr bwMode="auto">
          <a:xfrm>
            <a:off x="1475656" y="1449202"/>
            <a:ext cx="2808312" cy="1464231"/>
          </a:xfrm>
          <a:prstGeom prst="wedgeRoundRectCallout">
            <a:avLst>
              <a:gd name="adj1" fmla="val -59835"/>
              <a:gd name="adj2" fmla="val -2593"/>
              <a:gd name="adj3" fmla="val 16667"/>
            </a:avLst>
          </a:prstGeom>
          <a:solidFill>
            <a:schemeClr val="bg1"/>
          </a:solidFill>
          <a:ln w="19050">
            <a:solidFill>
              <a:srgbClr val="459881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我喜欢吃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defRPr/>
            </a:pP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defRPr/>
            </a:pP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AutoShape 27"/>
          <p:cNvSpPr>
            <a:spLocks noChangeArrowheads="1"/>
          </p:cNvSpPr>
          <p:nvPr/>
        </p:nvSpPr>
        <p:spPr bwMode="auto">
          <a:xfrm>
            <a:off x="4540507" y="1429006"/>
            <a:ext cx="2808312" cy="1464231"/>
          </a:xfrm>
          <a:prstGeom prst="wedgeRoundRectCallout">
            <a:avLst>
              <a:gd name="adj1" fmla="val 60859"/>
              <a:gd name="adj2" fmla="val 37788"/>
              <a:gd name="adj3" fmla="val 16667"/>
            </a:avLst>
          </a:prstGeom>
          <a:solidFill>
            <a:schemeClr val="bg1"/>
          </a:solidFill>
          <a:ln w="19050">
            <a:solidFill>
              <a:srgbClr val="459881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defRPr/>
            </a:pP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我喜欢吃</a:t>
            </a:r>
            <a:endParaRPr lang="en-US" altLang="zh-CN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defRPr/>
            </a:pPr>
            <a:endParaRPr lang="en-US" altLang="zh-CN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eaLnBrk="1" hangingPunct="1">
              <a:spcBef>
                <a:spcPct val="0"/>
              </a:spcBef>
              <a:defRPr/>
            </a:pP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TextBox 15"/>
          <p:cNvSpPr txBox="1">
            <a:spLocks noChangeArrowheads="1"/>
          </p:cNvSpPr>
          <p:nvPr/>
        </p:nvSpPr>
        <p:spPr bwMode="auto">
          <a:xfrm>
            <a:off x="3300479" y="3290606"/>
            <a:ext cx="2895071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en-US" altLang="zh-CN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6+6-4=8</a:t>
            </a:r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（种）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5"/>
          <p:cNvSpPr txBox="1">
            <a:spLocks noChangeArrowheads="1"/>
          </p:cNvSpPr>
          <p:nvPr/>
        </p:nvSpPr>
        <p:spPr bwMode="auto">
          <a:xfrm>
            <a:off x="1528608" y="3873886"/>
            <a:ext cx="5753367" cy="5863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答：他们两人爱吃的水果一共有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种。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744" b="97949" l="10000" r="8952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55923" y="1407435"/>
            <a:ext cx="755936" cy="70194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203" b="96292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8953" y="2116999"/>
            <a:ext cx="494411" cy="555526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2503" y="2231598"/>
            <a:ext cx="355275" cy="405560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3068" b="89933" l="9961" r="89941">
                        <a14:backgroundMark x1="37891" y1="76318" x2="48242" y2="8044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0825" y="2160431"/>
            <a:ext cx="727252" cy="740745"/>
          </a:xfrm>
          <a:prstGeom prst="rect">
            <a:avLst/>
          </a:prstGeom>
        </p:spPr>
      </p:pic>
      <p:pic>
        <p:nvPicPr>
          <p:cNvPr id="28" name="图片 27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89" t="9401" r="24620" b="14609"/>
          <a:stretch>
            <a:fillRect/>
          </a:stretch>
        </p:blipFill>
        <p:spPr>
          <a:xfrm>
            <a:off x="3600235" y="1442868"/>
            <a:ext cx="536325" cy="746443"/>
          </a:xfrm>
          <a:prstGeom prst="rect">
            <a:avLst/>
          </a:prstGeom>
        </p:spPr>
      </p:pic>
      <p:pic>
        <p:nvPicPr>
          <p:cNvPr id="31" name="图片 30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100000" l="9722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0800000">
            <a:off x="2242205" y="2145612"/>
            <a:ext cx="727251" cy="673380"/>
          </a:xfrm>
          <a:prstGeom prst="rect">
            <a:avLst/>
          </a:prstGeom>
        </p:spPr>
      </p:pic>
      <p:pic>
        <p:nvPicPr>
          <p:cNvPr id="32" name="图片 31"/>
          <p:cNvPicPr>
            <a:picLocks noChangeAspect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744" b="97949" l="10000" r="8952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987928" y="1426524"/>
            <a:ext cx="755936" cy="701940"/>
          </a:xfrm>
          <a:prstGeom prst="rect">
            <a:avLst/>
          </a:prstGeom>
        </p:spPr>
      </p:pic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000" b="9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5889" t="9401" r="24620" b="14609"/>
          <a:stretch>
            <a:fillRect/>
          </a:stretch>
        </p:blipFill>
        <p:spPr>
          <a:xfrm>
            <a:off x="6732240" y="1461957"/>
            <a:ext cx="536325" cy="746443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0000" b="100000" l="9722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10800000">
            <a:off x="4569433" y="2128464"/>
            <a:ext cx="727251" cy="673380"/>
          </a:xfrm>
          <a:prstGeom prst="rect">
            <a:avLst/>
          </a:prstGeom>
        </p:spPr>
      </p:pic>
      <p:pic>
        <p:nvPicPr>
          <p:cNvPr id="35" name="图片 34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203" b="96292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93455" y="2149187"/>
            <a:ext cx="494411" cy="555526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600" b="97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2030" y="2090812"/>
            <a:ext cx="603206" cy="603206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2526" b="100000" l="10000" r="97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0292" y="2045402"/>
            <a:ext cx="681694" cy="647609"/>
          </a:xfrm>
          <a:prstGeom prst="rect">
            <a:avLst/>
          </a:prstGeom>
        </p:spPr>
      </p:pic>
      <p:pic>
        <p:nvPicPr>
          <p:cNvPr id="41" name="图片 40"/>
          <p:cNvPicPr>
            <a:picLocks noChangeAspect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2152" r="-7558"/>
          <a:stretch>
            <a:fillRect/>
          </a:stretch>
        </p:blipFill>
        <p:spPr>
          <a:xfrm>
            <a:off x="7229214" y="1367138"/>
            <a:ext cx="1755648" cy="1682524"/>
          </a:xfrm>
          <a:prstGeom prst="rect">
            <a:avLst/>
          </a:prstGeom>
        </p:spPr>
      </p:pic>
      <p:pic>
        <p:nvPicPr>
          <p:cNvPr id="42" name="图片 41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58" r="-418"/>
          <a:stretch>
            <a:fillRect/>
          </a:stretch>
        </p:blipFill>
        <p:spPr>
          <a:xfrm>
            <a:off x="201577" y="1367138"/>
            <a:ext cx="1405100" cy="16825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467544" y="700186"/>
            <a:ext cx="8208912" cy="1034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体育路小学三（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）班订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我们爱科学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人，订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兴趣数学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人，两种杂志都订的有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2627784" y="2230874"/>
            <a:ext cx="4248472" cy="1008112"/>
            <a:chOff x="2536084" y="1660683"/>
            <a:chExt cx="3548084" cy="1008112"/>
          </a:xfrm>
        </p:grpSpPr>
        <p:sp>
          <p:nvSpPr>
            <p:cNvPr id="2" name="椭圆 1"/>
            <p:cNvSpPr/>
            <p:nvPr/>
          </p:nvSpPr>
          <p:spPr>
            <a:xfrm>
              <a:off x="2536084" y="1660683"/>
              <a:ext cx="2088232" cy="100811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6" name="椭圆 15"/>
            <p:cNvSpPr/>
            <p:nvPr/>
          </p:nvSpPr>
          <p:spPr>
            <a:xfrm>
              <a:off x="3995936" y="1660683"/>
              <a:ext cx="2088232" cy="1008112"/>
            </a:xfrm>
            <a:prstGeom prst="ellipse">
              <a:avLst/>
            </a:prstGeom>
            <a:noFill/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6" name="矩形 5"/>
          <p:cNvSpPr/>
          <p:nvPr/>
        </p:nvSpPr>
        <p:spPr>
          <a:xfrm>
            <a:off x="1143242" y="1720466"/>
            <a:ext cx="29690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订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我们爱科学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508104" y="1708810"/>
            <a:ext cx="26597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订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兴趣数学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293114" y="3364994"/>
            <a:ext cx="111280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都订的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cxnSp>
        <p:nvCxnSpPr>
          <p:cNvPr id="18" name="直接箭头连接符 17"/>
          <p:cNvCxnSpPr/>
          <p:nvPr/>
        </p:nvCxnSpPr>
        <p:spPr>
          <a:xfrm>
            <a:off x="4734100" y="3096126"/>
            <a:ext cx="0" cy="36004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21"/>
          <p:cNvSpPr/>
          <p:nvPr/>
        </p:nvSpPr>
        <p:spPr>
          <a:xfrm>
            <a:off x="967570" y="3563783"/>
            <a:ext cx="25058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）填写上图。</a:t>
            </a:r>
            <a:endParaRPr lang="zh-CN" altLang="en-US" sz="2400" dirty="0"/>
          </a:p>
        </p:txBody>
      </p:sp>
      <p:sp>
        <p:nvSpPr>
          <p:cNvPr id="23" name="矩形 22"/>
          <p:cNvSpPr/>
          <p:nvPr/>
        </p:nvSpPr>
        <p:spPr>
          <a:xfrm>
            <a:off x="967570" y="4136762"/>
            <a:ext cx="482856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）订杂志的一共有（   ）人。</a:t>
            </a:r>
            <a:endParaRPr lang="zh-CN" altLang="en-US" sz="2400" dirty="0"/>
          </a:p>
        </p:txBody>
      </p:sp>
      <p:sp>
        <p:nvSpPr>
          <p:cNvPr id="20" name="矩形 19"/>
          <p:cNvSpPr/>
          <p:nvPr/>
        </p:nvSpPr>
        <p:spPr>
          <a:xfrm>
            <a:off x="4448481" y="2532932"/>
            <a:ext cx="8050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400" dirty="0"/>
          </a:p>
        </p:txBody>
      </p:sp>
      <p:sp>
        <p:nvSpPr>
          <p:cNvPr id="27" name="矩形 26"/>
          <p:cNvSpPr/>
          <p:nvPr/>
        </p:nvSpPr>
        <p:spPr>
          <a:xfrm>
            <a:off x="3344112" y="2532932"/>
            <a:ext cx="8050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400" dirty="0"/>
          </a:p>
        </p:txBody>
      </p:sp>
      <p:sp>
        <p:nvSpPr>
          <p:cNvPr id="28" name="矩形 27"/>
          <p:cNvSpPr/>
          <p:nvPr/>
        </p:nvSpPr>
        <p:spPr>
          <a:xfrm>
            <a:off x="5626032" y="2508287"/>
            <a:ext cx="80502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endParaRPr lang="zh-CN" altLang="en-US" sz="2400" dirty="0"/>
          </a:p>
        </p:txBody>
      </p:sp>
      <p:sp>
        <p:nvSpPr>
          <p:cNvPr id="29" name="矩形 28"/>
          <p:cNvSpPr/>
          <p:nvPr/>
        </p:nvSpPr>
        <p:spPr>
          <a:xfrm>
            <a:off x="4293114" y="4117135"/>
            <a:ext cx="495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52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5796136" y="4126867"/>
            <a:ext cx="282320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32+30-10=52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7" grpId="0"/>
      <p:bldP spid="28" grpId="0"/>
      <p:bldP spid="29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矩形 21"/>
          <p:cNvSpPr/>
          <p:nvPr/>
        </p:nvSpPr>
        <p:spPr>
          <a:xfrm>
            <a:off x="1187624" y="1802889"/>
            <a:ext cx="590899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）你还能提出其他数学问题并解答吗？</a:t>
            </a:r>
            <a:endParaRPr lang="zh-CN" altLang="en-US" sz="2400" dirty="0"/>
          </a:p>
        </p:txBody>
      </p:sp>
      <p:sp>
        <p:nvSpPr>
          <p:cNvPr id="23" name="矩形 22"/>
          <p:cNvSpPr/>
          <p:nvPr/>
        </p:nvSpPr>
        <p:spPr>
          <a:xfrm>
            <a:off x="1252436" y="2811001"/>
            <a:ext cx="699101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订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我们爱科学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比订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兴趣数学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的多多少人？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664197" y="3622253"/>
            <a:ext cx="22012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32-30=2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472509" y="3694261"/>
            <a:ext cx="18870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答：多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TextBox 15"/>
          <p:cNvSpPr txBox="1">
            <a:spLocks noChangeArrowheads="1"/>
          </p:cNvSpPr>
          <p:nvPr/>
        </p:nvSpPr>
        <p:spPr bwMode="auto">
          <a:xfrm>
            <a:off x="467544" y="728762"/>
            <a:ext cx="8208912" cy="10347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体育路小学三（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）班订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我们爱科学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人，订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兴趣数学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人，两种杂志都订的有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人。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541594" y="649374"/>
            <a:ext cx="7991306" cy="13399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2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三（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）班参加音乐课外小组的有姚远、袁梦、程明、李胜、丁辉、张强、刘柳。参加美术课外小组的有左娜、王力、周伟、姚远、周晓、袁梦、丁辉、陈晨。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38821" y="1798432"/>
            <a:ext cx="7450334" cy="2285486"/>
            <a:chOff x="839795" y="1647270"/>
            <a:chExt cx="7450334" cy="2285486"/>
          </a:xfrm>
        </p:grpSpPr>
        <p:grpSp>
          <p:nvGrpSpPr>
            <p:cNvPr id="35" name="组合 34"/>
            <p:cNvGrpSpPr/>
            <p:nvPr/>
          </p:nvGrpSpPr>
          <p:grpSpPr>
            <a:xfrm>
              <a:off x="1648638" y="2117864"/>
              <a:ext cx="5979165" cy="1181157"/>
              <a:chOff x="2536083" y="1660683"/>
              <a:chExt cx="3548085" cy="1008112"/>
            </a:xfrm>
          </p:grpSpPr>
          <p:sp>
            <p:nvSpPr>
              <p:cNvPr id="36" name="椭圆 35"/>
              <p:cNvSpPr/>
              <p:nvPr/>
            </p:nvSpPr>
            <p:spPr>
              <a:xfrm>
                <a:off x="2536083" y="1660683"/>
                <a:ext cx="2326099" cy="100811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  <p:sp>
            <p:nvSpPr>
              <p:cNvPr id="37" name="椭圆 36"/>
              <p:cNvSpPr/>
              <p:nvPr/>
            </p:nvSpPr>
            <p:spPr>
              <a:xfrm>
                <a:off x="3758069" y="1660683"/>
                <a:ext cx="2326099" cy="1008112"/>
              </a:xfrm>
              <a:prstGeom prst="ellipse">
                <a:avLst/>
              </a:prstGeom>
              <a:noFill/>
              <a:ln w="1270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2400"/>
              </a:p>
            </p:txBody>
          </p:sp>
        </p:grpSp>
        <p:sp>
          <p:nvSpPr>
            <p:cNvPr id="47" name="矩形 46"/>
            <p:cNvSpPr/>
            <p:nvPr/>
          </p:nvSpPr>
          <p:spPr>
            <a:xfrm>
              <a:off x="5321046" y="1647270"/>
              <a:ext cx="296908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参加美术课外小组的</a:t>
              </a:r>
              <a:endParaRPr lang="zh-CN" altLang="en-US" sz="2400" dirty="0">
                <a:solidFill>
                  <a:srgbClr val="FF0000"/>
                </a:solidFill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3432300" y="3471091"/>
              <a:ext cx="3587842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音乐和美术小组都参加的</a:t>
              </a:r>
              <a:endParaRPr lang="zh-CN" altLang="en-US" sz="2400" dirty="0">
                <a:solidFill>
                  <a:srgbClr val="FF0000"/>
                </a:solidFill>
              </a:endParaRPr>
            </a:p>
          </p:txBody>
        </p:sp>
        <p:cxnSp>
          <p:nvCxnSpPr>
            <p:cNvPr id="53" name="直接箭头连接符 52"/>
            <p:cNvCxnSpPr/>
            <p:nvPr/>
          </p:nvCxnSpPr>
          <p:spPr>
            <a:xfrm>
              <a:off x="4638221" y="3158262"/>
              <a:ext cx="0" cy="360040"/>
            </a:xfrm>
            <a:prstGeom prst="straightConnector1">
              <a:avLst/>
            </a:prstGeom>
            <a:ln w="19050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4" name="矩形 53"/>
            <p:cNvSpPr/>
            <p:nvPr/>
          </p:nvSpPr>
          <p:spPr>
            <a:xfrm>
              <a:off x="839795" y="1682335"/>
              <a:ext cx="2969083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b="1" dirty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参加音乐课外小组的</a:t>
              </a:r>
              <a:endParaRPr lang="zh-CN" altLang="en-US" sz="2400" dirty="0">
                <a:solidFill>
                  <a:srgbClr val="FF0000"/>
                </a:solidFill>
              </a:endParaRPr>
            </a:p>
          </p:txBody>
        </p:sp>
      </p:grpSp>
      <p:sp>
        <p:nvSpPr>
          <p:cNvPr id="55" name="矩形 54"/>
          <p:cNvSpPr/>
          <p:nvPr/>
        </p:nvSpPr>
        <p:spPr>
          <a:xfrm>
            <a:off x="1106170" y="4010304"/>
            <a:ext cx="69942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）既参加音乐组又参加美术组的有（   ）人。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887710" y="2471000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姚远</a:t>
            </a:r>
            <a:endParaRPr lang="zh-CN" altLang="en-US" sz="2400" dirty="0"/>
          </a:p>
        </p:txBody>
      </p:sp>
      <p:sp>
        <p:nvSpPr>
          <p:cNvPr id="5" name="矩形 4"/>
          <p:cNvSpPr/>
          <p:nvPr/>
        </p:nvSpPr>
        <p:spPr>
          <a:xfrm>
            <a:off x="4537247" y="2446761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袁梦</a:t>
            </a:r>
            <a:endParaRPr lang="zh-CN" altLang="en-US" sz="2400" dirty="0"/>
          </a:p>
        </p:txBody>
      </p:sp>
      <p:sp>
        <p:nvSpPr>
          <p:cNvPr id="6" name="矩形 5"/>
          <p:cNvSpPr/>
          <p:nvPr/>
        </p:nvSpPr>
        <p:spPr>
          <a:xfrm>
            <a:off x="1920714" y="2481874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程明</a:t>
            </a:r>
            <a:endParaRPr lang="zh-CN" altLang="en-US" sz="2400" dirty="0"/>
          </a:p>
        </p:txBody>
      </p:sp>
      <p:sp>
        <p:nvSpPr>
          <p:cNvPr id="7" name="矩形 6"/>
          <p:cNvSpPr/>
          <p:nvPr/>
        </p:nvSpPr>
        <p:spPr>
          <a:xfrm>
            <a:off x="2598114" y="2469592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李胜</a:t>
            </a:r>
            <a:endParaRPr lang="zh-CN" altLang="en-US" sz="2400" dirty="0"/>
          </a:p>
        </p:txBody>
      </p:sp>
      <p:sp>
        <p:nvSpPr>
          <p:cNvPr id="10" name="矩形 9"/>
          <p:cNvSpPr/>
          <p:nvPr/>
        </p:nvSpPr>
        <p:spPr>
          <a:xfrm>
            <a:off x="3887709" y="2818003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丁辉</a:t>
            </a:r>
            <a:endParaRPr lang="zh-CN" altLang="en-US" sz="2400" dirty="0"/>
          </a:p>
        </p:txBody>
      </p:sp>
      <p:sp>
        <p:nvSpPr>
          <p:cNvPr id="11" name="矩形 10"/>
          <p:cNvSpPr/>
          <p:nvPr/>
        </p:nvSpPr>
        <p:spPr>
          <a:xfrm>
            <a:off x="1892851" y="2824062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张强</a:t>
            </a:r>
            <a:endParaRPr lang="zh-CN" altLang="en-US" sz="2400" dirty="0"/>
          </a:p>
        </p:txBody>
      </p:sp>
      <p:sp>
        <p:nvSpPr>
          <p:cNvPr id="14" name="矩形 13"/>
          <p:cNvSpPr/>
          <p:nvPr/>
        </p:nvSpPr>
        <p:spPr>
          <a:xfrm>
            <a:off x="2618532" y="2812887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刘柳</a:t>
            </a:r>
            <a:endParaRPr lang="zh-CN" altLang="en-US" sz="2400" dirty="0"/>
          </a:p>
        </p:txBody>
      </p:sp>
      <p:sp>
        <p:nvSpPr>
          <p:cNvPr id="31" name="矩形 30"/>
          <p:cNvSpPr/>
          <p:nvPr/>
        </p:nvSpPr>
        <p:spPr>
          <a:xfrm>
            <a:off x="5447903" y="2331303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左娜</a:t>
            </a:r>
            <a:endParaRPr lang="zh-CN" altLang="en-US" sz="2400" dirty="0"/>
          </a:p>
        </p:txBody>
      </p:sp>
      <p:sp>
        <p:nvSpPr>
          <p:cNvPr id="32" name="矩形 31"/>
          <p:cNvSpPr/>
          <p:nvPr/>
        </p:nvSpPr>
        <p:spPr>
          <a:xfrm>
            <a:off x="6213046" y="2331303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王力</a:t>
            </a:r>
            <a:endParaRPr lang="zh-CN" altLang="en-US" sz="2400" dirty="0"/>
          </a:p>
        </p:txBody>
      </p:sp>
      <p:sp>
        <p:nvSpPr>
          <p:cNvPr id="33" name="矩形 32"/>
          <p:cNvSpPr/>
          <p:nvPr/>
        </p:nvSpPr>
        <p:spPr>
          <a:xfrm>
            <a:off x="5477219" y="2661298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周伟</a:t>
            </a:r>
            <a:endParaRPr lang="zh-CN" altLang="en-US" sz="2400" dirty="0"/>
          </a:p>
        </p:txBody>
      </p:sp>
      <p:sp>
        <p:nvSpPr>
          <p:cNvPr id="34" name="矩形 33"/>
          <p:cNvSpPr/>
          <p:nvPr/>
        </p:nvSpPr>
        <p:spPr>
          <a:xfrm>
            <a:off x="6188426" y="2649449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周晓</a:t>
            </a:r>
            <a:endParaRPr lang="zh-CN" altLang="en-US" sz="2400" dirty="0"/>
          </a:p>
        </p:txBody>
      </p:sp>
      <p:sp>
        <p:nvSpPr>
          <p:cNvPr id="56" name="矩形 55"/>
          <p:cNvSpPr/>
          <p:nvPr/>
        </p:nvSpPr>
        <p:spPr>
          <a:xfrm>
            <a:off x="5492225" y="3002574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陈晨</a:t>
            </a:r>
            <a:endParaRPr lang="zh-CN" altLang="en-US" sz="2400" dirty="0"/>
          </a:p>
        </p:txBody>
      </p:sp>
      <p:sp>
        <p:nvSpPr>
          <p:cNvPr id="57" name="矩形 56"/>
          <p:cNvSpPr/>
          <p:nvPr/>
        </p:nvSpPr>
        <p:spPr>
          <a:xfrm>
            <a:off x="6537057" y="4003707"/>
            <a:ext cx="4956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endParaRPr lang="zh-CN" altLang="en-US" sz="2400" dirty="0">
              <a:solidFill>
                <a:srgbClr val="0000FF"/>
              </a:solidFill>
            </a:endParaRPr>
          </a:p>
        </p:txBody>
      </p:sp>
      <p:sp>
        <p:nvSpPr>
          <p:cNvPr id="58" name="矩形 57"/>
          <p:cNvSpPr/>
          <p:nvPr/>
        </p:nvSpPr>
        <p:spPr>
          <a:xfrm>
            <a:off x="2832374" y="4486349"/>
            <a:ext cx="23567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7+8-3=12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（人）</a:t>
            </a: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10" grpId="0"/>
      <p:bldP spid="11" grpId="0"/>
      <p:bldP spid="14" grpId="0"/>
      <p:bldP spid="31" grpId="0"/>
      <p:bldP spid="32" grpId="0"/>
      <p:bldP spid="33" grpId="0"/>
      <p:bldP spid="34" grpId="0"/>
      <p:bldP spid="56" grpId="0"/>
      <p:bldP spid="57" grpId="0"/>
      <p:bldP spid="58" grpId="0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2_Office 主题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1578</Words>
  <Application>WPS 演示</Application>
  <PresentationFormat>全屏显示(16:9)</PresentationFormat>
  <Paragraphs>330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18</vt:i4>
      </vt:variant>
    </vt:vector>
  </HeadingPairs>
  <TitlesOfParts>
    <vt:vector size="33" baseType="lpstr">
      <vt:lpstr>Arial</vt:lpstr>
      <vt:lpstr>宋体</vt:lpstr>
      <vt:lpstr>Wingdings</vt:lpstr>
      <vt:lpstr>黑体</vt:lpstr>
      <vt:lpstr>Calibri</vt:lpstr>
      <vt:lpstr>等线</vt:lpstr>
      <vt:lpstr>楷体</vt:lpstr>
      <vt:lpstr>汉仪雅酷黑简</vt:lpstr>
      <vt:lpstr>等线 Light</vt:lpstr>
      <vt:lpstr>微软雅黑</vt:lpstr>
      <vt:lpstr>Arial Unicode MS</vt:lpstr>
      <vt:lpstr>Cambria</vt:lpstr>
      <vt:lpstr>Arial</vt:lpstr>
      <vt:lpstr>2_Office 主题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上帝掷骰子吗</cp:lastModifiedBy>
  <cp:revision>42</cp:revision>
  <dcterms:created xsi:type="dcterms:W3CDTF">2019-09-02T08:53:00Z</dcterms:created>
  <dcterms:modified xsi:type="dcterms:W3CDTF">2023-09-28T13:31:45Z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5D456CD0A2894535B95659FBAD2D349D_12</vt:lpwstr>
  </property>
  <property fmtid="{D5CDD505-2E9C-101B-9397-08002B2CF9AE}" pid="3" name="KSOProductBuildVer">
    <vt:lpwstr>2052-12.1.0.15374</vt:lpwstr>
  </property>
</Properties>
</file>