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61" r:id="rId23"/>
    <p:sldId id="262" r:id="rId24"/>
    <p:sldId id="284" r:id="rId25"/>
  </p:sldIdLst>
  <p:sldSz cx="9144000" cy="5143500" type="screen16x9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6C56"/>
    <a:srgbClr val="4C884F"/>
    <a:srgbClr val="78BC4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4" y="893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8.GIF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43.GI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42.jpeg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em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6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6.wdp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2663230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多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位数乘一位数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练习十五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6808" y="2724411"/>
            <a:ext cx="1635340" cy="16353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681896" y="765251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估算。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587519" y="1115819"/>
            <a:ext cx="502652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305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 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490×4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en-US" altLang="zh-CN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112×3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198×5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485255" y="2399365"/>
            <a:ext cx="8118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下箭头 38"/>
          <p:cNvSpPr/>
          <p:nvPr/>
        </p:nvSpPr>
        <p:spPr>
          <a:xfrm>
            <a:off x="1818297" y="2183341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3062861" y="169652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277397" y="2427171"/>
            <a:ext cx="97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下箭头 41"/>
          <p:cNvSpPr/>
          <p:nvPr/>
        </p:nvSpPr>
        <p:spPr>
          <a:xfrm>
            <a:off x="4616187" y="2205972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5957984" y="1696526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631172" y="3686798"/>
            <a:ext cx="836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下箭头 44"/>
          <p:cNvSpPr/>
          <p:nvPr/>
        </p:nvSpPr>
        <p:spPr>
          <a:xfrm>
            <a:off x="1870727" y="3471114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3051031" y="2950391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338577" y="3728884"/>
            <a:ext cx="1073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下箭头 47"/>
          <p:cNvSpPr/>
          <p:nvPr/>
        </p:nvSpPr>
        <p:spPr>
          <a:xfrm>
            <a:off x="4586551" y="3494693"/>
            <a:ext cx="216024" cy="288032"/>
          </a:xfrm>
          <a:prstGeom prst="downArrow">
            <a:avLst/>
          </a:prstGeom>
          <a:solidFill>
            <a:schemeClr val="bg1"/>
          </a:solidFill>
          <a:ln>
            <a:solidFill>
              <a:srgbClr val="4C884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5768935" y="2971473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7" grpId="0"/>
      <p:bldP spid="38" grpId="0"/>
      <p:bldP spid="39" grpId="0" animBg="1"/>
      <p:bldP spid="40" grpId="0"/>
      <p:bldP spid="41" grpId="0"/>
      <p:bldP spid="42" grpId="0" animBg="1"/>
      <p:bldP spid="43" grpId="0"/>
      <p:bldP spid="44" grpId="0"/>
      <p:bldP spid="45" grpId="0" animBg="1"/>
      <p:bldP spid="46" grpId="0"/>
      <p:bldP spid="47" grpId="0"/>
      <p:bldP spid="48" grpId="0" animBg="1"/>
      <p:bldP spid="4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022842" y="2465595"/>
            <a:ext cx="1967812" cy="1967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TextBox 2"/>
          <p:cNvSpPr txBox="1"/>
          <p:nvPr/>
        </p:nvSpPr>
        <p:spPr bwMode="auto">
          <a:xfrm>
            <a:off x="681310" y="585124"/>
            <a:ext cx="7131050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购物。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733202"/>
            <a:ext cx="1440160" cy="985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174" y="687072"/>
            <a:ext cx="1203598" cy="12035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99542"/>
            <a:ext cx="1651156" cy="1101308"/>
          </a:xfrm>
          <a:prstGeom prst="rect">
            <a:avLst/>
          </a:prstGeom>
        </p:spPr>
      </p:pic>
      <p:sp>
        <p:nvSpPr>
          <p:cNvPr id="39" name="TextBox 2"/>
          <p:cNvSpPr txBox="1"/>
          <p:nvPr/>
        </p:nvSpPr>
        <p:spPr bwMode="auto">
          <a:xfrm>
            <a:off x="2564104" y="1597575"/>
            <a:ext cx="4312152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"/>
          <p:cNvSpPr txBox="1"/>
          <p:nvPr/>
        </p:nvSpPr>
        <p:spPr bwMode="auto">
          <a:xfrm>
            <a:off x="1475656" y="2265049"/>
            <a:ext cx="7131050" cy="637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个足球，需要多少钱？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29"/>
          <p:cNvSpPr txBox="1">
            <a:spLocks noChangeArrowheads="1"/>
          </p:cNvSpPr>
          <p:nvPr/>
        </p:nvSpPr>
        <p:spPr bwMode="auto">
          <a:xfrm>
            <a:off x="2917478" y="3076055"/>
            <a:ext cx="3376175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46×4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29"/>
          <p:cNvSpPr txBox="1">
            <a:spLocks noChangeArrowheads="1"/>
          </p:cNvSpPr>
          <p:nvPr/>
        </p:nvSpPr>
        <p:spPr bwMode="auto">
          <a:xfrm>
            <a:off x="2883912" y="3790111"/>
            <a:ext cx="3376175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184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297306"/>
            <a:ext cx="1097428" cy="109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601656"/>
            <a:ext cx="1440160" cy="985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174" y="555526"/>
            <a:ext cx="1203598" cy="12035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567996"/>
            <a:ext cx="1651156" cy="1101308"/>
          </a:xfrm>
          <a:prstGeom prst="rect">
            <a:avLst/>
          </a:prstGeom>
        </p:spPr>
      </p:pic>
      <p:sp>
        <p:nvSpPr>
          <p:cNvPr id="39" name="TextBox 2"/>
          <p:cNvSpPr txBox="1"/>
          <p:nvPr/>
        </p:nvSpPr>
        <p:spPr bwMode="auto">
          <a:xfrm>
            <a:off x="2564104" y="1466029"/>
            <a:ext cx="4312152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"/>
          <p:cNvSpPr txBox="1"/>
          <p:nvPr/>
        </p:nvSpPr>
        <p:spPr bwMode="auto">
          <a:xfrm>
            <a:off x="1475656" y="2067694"/>
            <a:ext cx="7131050" cy="6376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个篮球，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67189" y="3254105"/>
            <a:ext cx="38189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34929" y="3271164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49512" y="3699038"/>
            <a:ext cx="26770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58×8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64104" y="4229412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个篮球，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元够。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986383" y="2739705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58×8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923927" y="2760148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2"/>
          <p:cNvSpPr txBox="1"/>
          <p:nvPr/>
        </p:nvSpPr>
        <p:spPr bwMode="auto">
          <a:xfrm>
            <a:off x="681310" y="585124"/>
            <a:ext cx="7131050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购物。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3297306"/>
            <a:ext cx="1097428" cy="1097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733202"/>
            <a:ext cx="1440160" cy="9850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9174" y="687072"/>
            <a:ext cx="1203598" cy="12035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699542"/>
            <a:ext cx="1651156" cy="1101308"/>
          </a:xfrm>
          <a:prstGeom prst="rect">
            <a:avLst/>
          </a:prstGeom>
        </p:spPr>
      </p:pic>
      <p:sp>
        <p:nvSpPr>
          <p:cNvPr id="39" name="TextBox 2"/>
          <p:cNvSpPr txBox="1"/>
          <p:nvPr/>
        </p:nvSpPr>
        <p:spPr bwMode="auto">
          <a:xfrm>
            <a:off x="2564104" y="1597575"/>
            <a:ext cx="4312152" cy="559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2"/>
          <p:cNvSpPr txBox="1"/>
          <p:nvPr/>
        </p:nvSpPr>
        <p:spPr bwMode="auto">
          <a:xfrm>
            <a:off x="899591" y="2336562"/>
            <a:ext cx="749870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个排球，付了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元，应找回多少钱？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919636" y="3522253"/>
            <a:ext cx="33547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57847" y="4021532"/>
            <a:ext cx="53285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答：应找回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135140" y="3003798"/>
            <a:ext cx="3304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34×5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2"/>
          <p:cNvSpPr txBox="1"/>
          <p:nvPr/>
        </p:nvSpPr>
        <p:spPr bwMode="auto">
          <a:xfrm>
            <a:off x="681310" y="585124"/>
            <a:ext cx="7131050" cy="71558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购物。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2"/>
          <p:cNvSpPr txBox="1"/>
          <p:nvPr/>
        </p:nvSpPr>
        <p:spPr bwMode="auto">
          <a:xfrm>
            <a:off x="679508" y="699542"/>
            <a:ext cx="7919208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豆腐坊用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千克黄豆做出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千克豆腐。照这样计算，用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千克黄豆可以做出多少千克豆腐？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84894" y="2107210"/>
            <a:ext cx="27363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20÷5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×75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412886" y="2630430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4×75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12886" y="3153650"/>
            <a:ext cx="26642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763688" y="3948904"/>
            <a:ext cx="6480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答：用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千克黄豆可以做出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千克豆腐。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3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6920" y="3233030"/>
            <a:ext cx="1522987" cy="1522987"/>
          </a:xfrm>
          <a:prstGeom prst="rect">
            <a:avLst/>
          </a:prstGeom>
        </p:spPr>
      </p:pic>
      <p:sp>
        <p:nvSpPr>
          <p:cNvPr id="57" name="TextBox 2"/>
          <p:cNvSpPr txBox="1"/>
          <p:nvPr/>
        </p:nvSpPr>
        <p:spPr>
          <a:xfrm>
            <a:off x="686895" y="701631"/>
            <a:ext cx="7770210" cy="10577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明明买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元一支的钢笔，花了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元，如果换成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元一支的需要多少钱？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355976" y="2100449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63÷9×6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627784" y="3855675"/>
            <a:ext cx="5056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答：换成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元一支的需要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元。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4"/>
          <p:cNvGrpSpPr/>
          <p:nvPr/>
        </p:nvGrpSpPr>
        <p:grpSpPr bwMode="auto">
          <a:xfrm>
            <a:off x="827584" y="2044349"/>
            <a:ext cx="2812132" cy="1398562"/>
            <a:chOff x="2572275" y="1300514"/>
            <a:chExt cx="2690374" cy="916067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" name="云形标注 82"/>
            <p:cNvSpPr>
              <a:spLocks noChangeArrowheads="1"/>
            </p:cNvSpPr>
            <p:nvPr/>
          </p:nvSpPr>
          <p:spPr bwMode="auto">
            <a:xfrm>
              <a:off x="2572275" y="1300514"/>
              <a:ext cx="2690374" cy="916067"/>
            </a:xfrm>
            <a:prstGeom prst="cloudCallout">
              <a:avLst>
                <a:gd name="adj1" fmla="val -23514"/>
                <a:gd name="adj2" fmla="val 57447"/>
              </a:avLst>
            </a:prstGeom>
            <a:solidFill>
              <a:schemeClr val="bg1"/>
            </a:solidFill>
            <a:ln w="19050" algn="ctr">
              <a:solidFill>
                <a:srgbClr val="4C884F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2" name="矩形 4"/>
            <p:cNvSpPr>
              <a:spLocks noChangeArrowheads="1"/>
            </p:cNvSpPr>
            <p:nvPr/>
          </p:nvSpPr>
          <p:spPr bwMode="auto">
            <a:xfrm>
              <a:off x="2847836" y="1502338"/>
              <a:ext cx="2258182" cy="54430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先求出明明买了几支钢笔。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3999756" y="2586986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7×6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999756" y="3112240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42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（元）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2"/>
          <p:cNvSpPr txBox="1"/>
          <p:nvPr/>
        </p:nvSpPr>
        <p:spPr>
          <a:xfrm>
            <a:off x="539552" y="654974"/>
            <a:ext cx="8050775" cy="2120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按照我国住宅设计规范，十层及十层以上建筑被称作高层住宅。明明家住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楼，走楼梯到家用时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64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秒，如果他从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楼要到同一楼的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层去找强强玩，需要多少秒才能到强强家？（上下楼所用时间相同</a:t>
            </a:r>
            <a:r>
              <a:rPr lang="zh-CN" altLang="en-US" sz="2800" dirty="0"/>
              <a:t>）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5772" y="2740173"/>
            <a:ext cx="388359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64÷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×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12-1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03106" y="4219361"/>
            <a:ext cx="27109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答：需要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秒。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39552" y="3226710"/>
            <a:ext cx="2286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64÷8×11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39552" y="3751964"/>
            <a:ext cx="15755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8×11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1461" y="4212559"/>
            <a:ext cx="19896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（秒）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713154"/>
            <a:ext cx="2664296" cy="19931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3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634328"/>
            <a:ext cx="7776864" cy="2836200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599255" y="754964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1046281" y="2602317"/>
            <a:ext cx="4752528" cy="1255728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  先把两、三位数看成与它接近的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zh-CN" altLang="en-US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，再与一位数相乘，估算出结果。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9498" y="1893838"/>
            <a:ext cx="459377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两、三位数乘一位数的估算方法：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463742"/>
            <a:ext cx="7776864" cy="2836200"/>
          </a:xfrm>
          <a:prstGeom prst="rect">
            <a:avLst/>
          </a:prstGeom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959498" y="2684277"/>
            <a:ext cx="5502142" cy="127419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解决归一问题时，第一步先求出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份量，第二步再根据下面的数量关系求其他量：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份数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总量，总量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÷1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份量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份数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783812" y="80951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9498" y="1893838"/>
            <a:ext cx="459377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如何解决“归一”问题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3568" y="1596562"/>
            <a:ext cx="7776864" cy="2620176"/>
          </a:xfrm>
          <a:prstGeom prst="rect">
            <a:avLst/>
          </a:prstGeom>
        </p:spPr>
      </p:pic>
      <p:sp>
        <p:nvSpPr>
          <p:cNvPr id="18" name="矩形 4"/>
          <p:cNvSpPr>
            <a:spLocks noChangeArrowheads="1"/>
          </p:cNvSpPr>
          <p:nvPr/>
        </p:nvSpPr>
        <p:spPr bwMode="auto">
          <a:xfrm flipH="1">
            <a:off x="959498" y="2764882"/>
            <a:ext cx="5502142" cy="86793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先用乘法求出总量，再用除法求出新的每份数或新的单一量。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683568" y="805681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59498" y="1893838"/>
            <a:ext cx="4593770" cy="4489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highlight>
                  <a:srgbClr val="3D6C56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如何解决“归总”问题</a:t>
            </a:r>
            <a:endParaRPr lang="zh-CN" altLang="en-US" sz="2400" b="1" dirty="0">
              <a:solidFill>
                <a:schemeClr val="bg1"/>
              </a:solidFill>
              <a:highlight>
                <a:srgbClr val="3D6C56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/>
          <p:cNvGrpSpPr/>
          <p:nvPr/>
        </p:nvGrpSpPr>
        <p:grpSpPr>
          <a:xfrm>
            <a:off x="1547664" y="1858713"/>
            <a:ext cx="7326919" cy="2512607"/>
            <a:chOff x="1200144" y="1851669"/>
            <a:chExt cx="7314399" cy="2433845"/>
          </a:xfrm>
        </p:grpSpPr>
        <p:sp>
          <p:nvSpPr>
            <p:cNvPr id="68" name="圆角矩形 67"/>
            <p:cNvSpPr/>
            <p:nvPr/>
          </p:nvSpPr>
          <p:spPr>
            <a:xfrm>
              <a:off x="1200144" y="1851669"/>
              <a:ext cx="5759902" cy="2294954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C884F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89577"/>
              <a:ext cx="1926319" cy="2295937"/>
            </a:xfrm>
            <a:prstGeom prst="rect">
              <a:avLst/>
            </a:prstGeom>
          </p:spPr>
        </p:pic>
      </p:grpSp>
      <p:sp>
        <p:nvSpPr>
          <p:cNvPr id="63" name="矩形 62"/>
          <p:cNvSpPr/>
          <p:nvPr/>
        </p:nvSpPr>
        <p:spPr>
          <a:xfrm>
            <a:off x="1835697" y="2139702"/>
            <a:ext cx="5328592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先把两、三位数看成与它接近的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整十、整百数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，再与一位数相乘，估算出结果。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604056" y="915566"/>
            <a:ext cx="61206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两、三位数乘一位数的估算方法：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84983" y="869603"/>
            <a:ext cx="142058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估算。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051720" y="1036183"/>
            <a:ext cx="5026520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300000"/>
              </a:lnSpc>
            </a:pP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76×9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 </a:t>
            </a:r>
            <a:r>
              <a:rPr lang="en-US" altLang="zh-CN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412×2</a:t>
            </a:r>
            <a:r>
              <a:rPr lang="zh-CN" altLang="en-US" sz="2800" b="1" cap="none" spc="0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en-US" altLang="zh-CN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300000"/>
              </a:lnSpc>
            </a:pP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246×4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       </a:t>
            </a:r>
            <a:r>
              <a:rPr lang="en-US" altLang="zh-CN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106×5</a:t>
            </a:r>
            <a:r>
              <a:rPr lang="zh-CN" altLang="en-US" sz="28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endParaRPr lang="zh-CN" altLang="en-US" sz="28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113257" y="2319729"/>
            <a:ext cx="648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2282498" y="2103705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3362618" y="161689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741598" y="2347535"/>
            <a:ext cx="9793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5015233" y="2131263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6259797" y="1616890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95373" y="3607162"/>
            <a:ext cx="8368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下箭头 17"/>
          <p:cNvSpPr/>
          <p:nvPr/>
        </p:nvSpPr>
        <p:spPr>
          <a:xfrm>
            <a:off x="2334928" y="3391478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515232" y="2870755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02778" y="3649248"/>
            <a:ext cx="10733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下箭头 20"/>
          <p:cNvSpPr/>
          <p:nvPr/>
        </p:nvSpPr>
        <p:spPr>
          <a:xfrm>
            <a:off x="5050752" y="3415057"/>
            <a:ext cx="216024" cy="2880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6233136" y="2891837"/>
            <a:ext cx="11521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3" grpId="0"/>
      <p:bldP spid="26" grpId="0"/>
      <p:bldP spid="3" grpId="0" animBg="1"/>
      <p:bldP spid="12" grpId="0"/>
      <p:bldP spid="14" grpId="0"/>
      <p:bldP spid="15" grpId="0" animBg="1"/>
      <p:bldP spid="16" grpId="0"/>
      <p:bldP spid="17" grpId="0"/>
      <p:bldP spid="18" grpId="0" animBg="1"/>
      <p:bldP spid="19" grpId="0"/>
      <p:bldP spid="20" grpId="0"/>
      <p:bldP spid="21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2771800" y="854174"/>
            <a:ext cx="3187464" cy="523829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用估算解决问题</a:t>
            </a:r>
            <a:endParaRPr lang="zh-CN" altLang="en-US" sz="28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605709" y="2105976"/>
            <a:ext cx="5976664" cy="2160591"/>
          </a:xfrm>
          <a:prstGeom prst="rect">
            <a:avLst/>
          </a:prstGeom>
          <a:solidFill>
            <a:schemeClr val="bg1"/>
          </a:solidFill>
          <a:ln w="28575">
            <a:solidFill>
              <a:srgbClr val="4C884F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估算的过程中什么时候需要估大，什么时候需要估小，这些都要由题目中已知的数学信息和要解决的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生活中的实际问题来决定。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6974940" y="2450842"/>
            <a:ext cx="2044810" cy="2044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16668" y="723296"/>
            <a:ext cx="748191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一篇文章</a:t>
            </a:r>
            <a:r>
              <a:rPr lang="en-US" altLang="zh-CN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字，丁叔叔平均每分钟录入</a:t>
            </a:r>
            <a:r>
              <a:rPr lang="en-US" altLang="zh-CN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个字，</a:t>
            </a:r>
            <a:r>
              <a:rPr lang="en-US" altLang="zh-CN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n w="0"/>
                <a:latin typeface="楷体" panose="02010609060101010101" pitchFamily="49" charset="-122"/>
                <a:ea typeface="楷体" panose="02010609060101010101" pitchFamily="49" charset="-122"/>
              </a:rPr>
              <a:t>分钟能录入完吗？</a:t>
            </a:r>
            <a:endParaRPr lang="zh-CN" altLang="en-US" sz="3200" b="1" cap="none" spc="0" dirty="0">
              <a:ln w="0"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699792" y="2427734"/>
            <a:ext cx="38189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313609" y="2427734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80×6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119115" y="3060475"/>
            <a:ext cx="26770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75×6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195736" y="3735491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分钟不能录入完。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65063" y="1896275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75×6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710453" y="1920264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94427" y="2752356"/>
            <a:ext cx="1714954" cy="1714954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36114" y="872655"/>
            <a:ext cx="7200944" cy="833258"/>
            <a:chOff x="862447" y="2521364"/>
            <a:chExt cx="5343676" cy="83325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447" y="2521364"/>
              <a:ext cx="901657" cy="83325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714097" y="2618884"/>
              <a:ext cx="4492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如何解决“归一问题”：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403648" y="1884379"/>
            <a:ext cx="6309718" cy="2320852"/>
          </a:xfrm>
          <a:prstGeom prst="roundRect">
            <a:avLst/>
          </a:prstGeom>
          <a:solidFill>
            <a:schemeClr val="bg1"/>
          </a:solidFill>
          <a:ln>
            <a:solidFill>
              <a:srgbClr val="4C884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75833" y="1884379"/>
            <a:ext cx="6434900" cy="2253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解决归一问题时，第一步先求出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1份量，第二步再根据下面的数量关系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求其他量：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FF3F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1份量×份数=总量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800" b="1" dirty="0">
                <a:solidFill>
                  <a:srgbClr val="FF3F3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总量÷1份量=份数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545285" y="677810"/>
            <a:ext cx="820835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箱蜜蜂可以酿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48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千克蜂蜜。照这样计算，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24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箱蜜蜂可以酿多少千克蜂蜜？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73826" y="1779662"/>
            <a:ext cx="3145241" cy="86827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先求一箱蜜蜂酿多少千克蜂蜜？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1004775" y="2671134"/>
            <a:ext cx="2729696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48÷8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702953" y="3268786"/>
            <a:ext cx="3116114" cy="88714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箱酿多少千克蜂蜜？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737002" y="4189697"/>
            <a:ext cx="316174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6×24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9"/>
          <p:cNvSpPr txBox="1">
            <a:spLocks noChangeArrowheads="1"/>
          </p:cNvSpPr>
          <p:nvPr/>
        </p:nvSpPr>
        <p:spPr bwMode="auto">
          <a:xfrm>
            <a:off x="4560169" y="2392565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48÷8×24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>
            <a:spLocks noChangeArrowheads="1"/>
          </p:cNvSpPr>
          <p:nvPr/>
        </p:nvSpPr>
        <p:spPr bwMode="auto">
          <a:xfrm>
            <a:off x="4290181" y="2844433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6×24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4297767" y="3337641"/>
            <a:ext cx="2390019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（千克）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3945093" y="4001974"/>
            <a:ext cx="4915127" cy="4766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箱蜜蜂可以酿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144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千克蜂蜜。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955" b="96003" l="5515" r="93908">
                        <a14:foregroundMark x1="62395" y1="38311" x2="12237" y2="63047"/>
                        <a14:foregroundMark x1="47059" y1="41931" x2="18645" y2="55204"/>
                        <a14:foregroundMark x1="18645" y1="55204" x2="23109" y2="81373"/>
                        <a14:foregroundMark x1="23109" y1="81373" x2="47742" y2="78281"/>
                        <a14:foregroundMark x1="47742" y1="78281" x2="64706" y2="69005"/>
                        <a14:foregroundMark x1="36292" y1="59502" x2="13183" y2="84163"/>
                        <a14:foregroundMark x1="13183" y1="84163" x2="21954" y2="86275"/>
                        <a14:foregroundMark x1="16807" y1="49925" x2="7931" y2="76320"/>
                        <a14:foregroundMark x1="7931" y1="76320" x2="14076" y2="91931"/>
                        <a14:foregroundMark x1="6618" y1="54148" x2="5567" y2="80317"/>
                        <a14:foregroundMark x1="88761" y1="33258" x2="91387" y2="61614"/>
                        <a14:foregroundMark x1="91387" y1="61614" x2="91019" y2="61538"/>
                        <a14:foregroundMark x1="71534" y1="21342" x2="70903" y2="35068"/>
                        <a14:foregroundMark x1="78571" y1="10935" x2="80672" y2="11237"/>
                        <a14:foregroundMark x1="71954" y1="88084" x2="71954" y2="88084"/>
                        <a14:foregroundMark x1="65126" y1="91026" x2="80252" y2="88084"/>
                        <a14:foregroundMark x1="61765" y1="91629" x2="84401" y2="92232"/>
                        <a14:foregroundMark x1="70273" y1="94042" x2="83141" y2="94344"/>
                        <a14:foregroundMark x1="69433" y1="20211" x2="69433" y2="29713"/>
                        <a14:foregroundMark x1="86029" y1="25264" x2="85032" y2="28808"/>
                        <a14:foregroundMark x1="87080" y1="24661" x2="87080" y2="24661"/>
                        <a14:foregroundMark x1="87920" y1="24057" x2="87710" y2="30015"/>
                        <a14:foregroundMark x1="88761" y1="31825" x2="93908" y2="29713"/>
                        <a14:foregroundMark x1="13025" y1="94721" x2="18330" y2="96003"/>
                        <a14:foregroundMark x1="25578" y1="92836" x2="17805" y2="94495"/>
                        <a14:foregroundMark x1="23109" y1="94344" x2="17279" y2="9577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949" y="1264920"/>
            <a:ext cx="2940934" cy="20481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 animBg="1"/>
      <p:bldP spid="21" grpId="0"/>
      <p:bldP spid="22" grpId="0" animBg="1"/>
      <p:bldP spid="23" grpId="0"/>
      <p:bldP spid="24" grpId="0"/>
      <p:bldP spid="32" grpId="0"/>
      <p:bldP spid="33" grpId="0"/>
      <p:bldP spid="3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76948" y="2822623"/>
            <a:ext cx="1712055" cy="171205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1336114" y="872655"/>
            <a:ext cx="7200944" cy="833258"/>
            <a:chOff x="862447" y="2521364"/>
            <a:chExt cx="5343676" cy="83325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447" y="2521364"/>
              <a:ext cx="901657" cy="83325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714097" y="2618884"/>
              <a:ext cx="44920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如何解决“归总问题”：</a:t>
              </a: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403648" y="1884379"/>
            <a:ext cx="6309718" cy="1983515"/>
          </a:xfrm>
          <a:prstGeom prst="roundRect">
            <a:avLst/>
          </a:prstGeom>
          <a:solidFill>
            <a:schemeClr val="bg1"/>
          </a:solidFill>
          <a:ln>
            <a:solidFill>
              <a:srgbClr val="4C884F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336114" y="2212415"/>
            <a:ext cx="6264696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先用乘法求出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总量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，再用除法求出新的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每份数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或新的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单一量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586886" y="1811903"/>
            <a:ext cx="2390019" cy="1882703"/>
          </a:xfrm>
          <a:prstGeom prst="rect">
            <a:avLst/>
          </a:prstGeom>
        </p:spPr>
      </p:pic>
      <p:sp>
        <p:nvSpPr>
          <p:cNvPr id="27" name="Text Box 15"/>
          <p:cNvSpPr txBox="1">
            <a:spLocks noChangeArrowheads="1"/>
          </p:cNvSpPr>
          <p:nvPr/>
        </p:nvSpPr>
        <p:spPr bwMode="auto">
          <a:xfrm>
            <a:off x="599811" y="728193"/>
            <a:ext cx="76311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工人师傅准备动手给动车做电焊，每组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人，可以分成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6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组。如果每组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9</a:t>
            </a:r>
            <a:r>
              <a:rPr lang="zh-CN" altLang="en-US" sz="3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楷体" panose="02010609060101010101" pitchFamily="49" charset="-122"/>
              </a:rPr>
              <a:t>人，可以分成几组？</a:t>
            </a:r>
            <a:endParaRPr lang="zh-CN" altLang="en-US" sz="30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31155" y="1888065"/>
            <a:ext cx="3145241" cy="5802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先求一共有多少人？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9"/>
          <p:cNvSpPr txBox="1">
            <a:spLocks noChangeArrowheads="1"/>
          </p:cNvSpPr>
          <p:nvPr/>
        </p:nvSpPr>
        <p:spPr bwMode="auto">
          <a:xfrm>
            <a:off x="1362104" y="2491505"/>
            <a:ext cx="2729696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</a:t>
            </a:r>
            <a:r>
              <a: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1060282" y="3065131"/>
            <a:ext cx="3116114" cy="59882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再求分几组？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9"/>
          <p:cNvSpPr txBox="1">
            <a:spLocks noChangeArrowheads="1"/>
          </p:cNvSpPr>
          <p:nvPr/>
        </p:nvSpPr>
        <p:spPr bwMode="auto">
          <a:xfrm>
            <a:off x="1146080" y="3729568"/>
            <a:ext cx="3161744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36÷9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（组）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9"/>
          <p:cNvSpPr txBox="1">
            <a:spLocks noChangeArrowheads="1"/>
          </p:cNvSpPr>
          <p:nvPr/>
        </p:nvSpPr>
        <p:spPr bwMode="auto">
          <a:xfrm>
            <a:off x="5052202" y="2031025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6×6÷9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29"/>
          <p:cNvSpPr txBox="1">
            <a:spLocks noChangeArrowheads="1"/>
          </p:cNvSpPr>
          <p:nvPr/>
        </p:nvSpPr>
        <p:spPr bwMode="auto">
          <a:xfrm>
            <a:off x="4782214" y="2482893"/>
            <a:ext cx="2390019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36÷9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29"/>
          <p:cNvSpPr txBox="1">
            <a:spLocks noChangeArrowheads="1"/>
          </p:cNvSpPr>
          <p:nvPr/>
        </p:nvSpPr>
        <p:spPr bwMode="auto">
          <a:xfrm>
            <a:off x="4789800" y="2976101"/>
            <a:ext cx="2390019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（组）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29"/>
          <p:cNvSpPr txBox="1">
            <a:spLocks noChangeArrowheads="1"/>
          </p:cNvSpPr>
          <p:nvPr/>
        </p:nvSpPr>
        <p:spPr bwMode="auto">
          <a:xfrm>
            <a:off x="4430651" y="3687132"/>
            <a:ext cx="2985376" cy="5407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答：可以分成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组。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0" grpId="0" animBg="1"/>
      <p:bldP spid="21" grpId="0"/>
      <p:bldP spid="22" grpId="0" animBg="1"/>
      <p:bldP spid="23" grpId="0"/>
      <p:bldP spid="24" grpId="0"/>
      <p:bldP spid="32" grpId="0"/>
      <p:bldP spid="33" grpId="0"/>
      <p:bldP spid="34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1425</Words>
  <Application>WPS 演示</Application>
  <PresentationFormat>全屏显示(16:9)</PresentationFormat>
  <Paragraphs>217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40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楷体_GB2312</vt:lpstr>
      <vt:lpstr>新宋体</vt:lpstr>
      <vt:lpstr>等线 Light</vt:lpstr>
      <vt:lpstr>微软雅黑</vt:lpstr>
      <vt:lpstr>Arial Unicode MS</vt:lpstr>
      <vt:lpstr>Times New Roman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51</cp:revision>
  <dcterms:created xsi:type="dcterms:W3CDTF">2019-09-02T08:53:00Z</dcterms:created>
  <dcterms:modified xsi:type="dcterms:W3CDTF">2023-09-28T13:34:36Z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5F9EE6FB026248EC948B63F3F6BF59DA_12</vt:lpwstr>
  </property>
  <property fmtid="{D5CDD505-2E9C-101B-9397-08002B2CF9AE}" pid="3" name="KSOProductBuildVer">
    <vt:lpwstr>2052-12.1.0.15374</vt:lpwstr>
  </property>
</Properties>
</file>