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1"/>
  </p:notesMasterIdLst>
  <p:sldIdLst>
    <p:sldId id="497" r:id="rId4"/>
    <p:sldId id="589" r:id="rId5"/>
    <p:sldId id="620" r:id="rId6"/>
    <p:sldId id="621" r:id="rId7"/>
    <p:sldId id="623" r:id="rId8"/>
    <p:sldId id="673" r:id="rId9"/>
    <p:sldId id="624" r:id="rId10"/>
    <p:sldId id="674" r:id="rId11"/>
    <p:sldId id="627" r:id="rId12"/>
    <p:sldId id="629" r:id="rId13"/>
    <p:sldId id="672" r:id="rId14"/>
    <p:sldId id="630" r:id="rId15"/>
    <p:sldId id="632" r:id="rId16"/>
    <p:sldId id="634" r:id="rId17"/>
    <p:sldId id="628" r:id="rId18"/>
    <p:sldId id="635" r:id="rId19"/>
    <p:sldId id="636" r:id="rId20"/>
    <p:sldId id="638" r:id="rId21"/>
    <p:sldId id="640" r:id="rId22"/>
    <p:sldId id="446" r:id="rId23"/>
    <p:sldId id="643" r:id="rId24"/>
    <p:sldId id="644" r:id="rId25"/>
    <p:sldId id="645" r:id="rId26"/>
    <p:sldId id="646" r:id="rId27"/>
    <p:sldId id="649" r:id="rId28"/>
    <p:sldId id="650" r:id="rId29"/>
    <p:sldId id="675" r:id="rId30"/>
    <p:sldId id="653" r:id="rId31"/>
    <p:sldId id="654" r:id="rId32"/>
    <p:sldId id="655" r:id="rId33"/>
    <p:sldId id="656" r:id="rId34"/>
    <p:sldId id="652" r:id="rId35"/>
    <p:sldId id="647" r:id="rId36"/>
    <p:sldId id="659" r:id="rId37"/>
    <p:sldId id="660" r:id="rId38"/>
    <p:sldId id="661" r:id="rId39"/>
    <p:sldId id="662" r:id="rId40"/>
    <p:sldId id="663" r:id="rId41"/>
    <p:sldId id="665" r:id="rId42"/>
    <p:sldId id="669" r:id="rId43"/>
    <p:sldId id="670" r:id="rId44"/>
    <p:sldId id="666" r:id="rId45"/>
    <p:sldId id="667" r:id="rId46"/>
    <p:sldId id="668" r:id="rId47"/>
    <p:sldId id="671" r:id="rId48"/>
    <p:sldId id="469" r:id="rId49"/>
    <p:sldId id="714" r:id="rId50"/>
  </p:sldIdLst>
  <p:sldSz cx="9144000" cy="5143500"/>
  <p:notesSz cx="7103745" cy="10234295"/>
  <p:custDataLst>
    <p:tags r:id="rId5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62" autoAdjust="0"/>
    <p:restoredTop sz="94660" autoAdjust="0"/>
  </p:normalViewPr>
  <p:slideViewPr>
    <p:cSldViewPr>
      <p:cViewPr varScale="1">
        <p:scale>
          <a:sx n="150" d="100"/>
          <a:sy n="150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idx="9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>
              <a:spcBef>
                <a:spcPct val="0"/>
              </a:spcBef>
              <a:spcAft>
                <a:spcPct val="0"/>
              </a:spcAft>
            </a:pPr>
            <a:fld id="{D760A769-7134-40D7-8A10-4337B84FCB3C}" type="datetime1">
              <a:rPr lang="zh-CN" altLang="en-US" sz="1200"/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>
              <a:spcBef>
                <a:spcPct val="0"/>
              </a:spcBef>
              <a:spcAft>
                <a:spcPct val="0"/>
              </a:spcAft>
            </a:pPr>
            <a:fld id="{9470DD4B-8882-4E6C-B266-AEB08FFCA43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20" Type="http://schemas.openxmlformats.org/officeDocument/2006/relationships/image" Target="../media/image19.pn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png"/><Relationship Id="rId17" Type="http://schemas.openxmlformats.org/officeDocument/2006/relationships/image" Target="../media/image16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1.emf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png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4" name="组合 7"/>
          <p:cNvGrpSpPr/>
          <p:nvPr/>
        </p:nvGrpSpPr>
        <p:grpSpPr>
          <a:xfrm>
            <a:off x="-493712" y="-25400"/>
            <a:ext cx="10399712" cy="5235575"/>
            <a:chOff x="-655039" y="-30463"/>
            <a:chExt cx="13660202" cy="6933692"/>
          </a:xfrm>
        </p:grpSpPr>
        <p:pic>
          <p:nvPicPr>
            <p:cNvPr id="2055" name="图形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696" y="27964"/>
              <a:ext cx="10383432" cy="68688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6" name="图形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44203" y="4739672"/>
              <a:ext cx="533400" cy="21431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7" name="图形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80439" y="-228"/>
              <a:ext cx="1371600" cy="11334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8" name="图形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79171" y="0"/>
              <a:ext cx="1562100" cy="19526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9" name="图形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220000">
              <a:off x="-655039" y="2417502"/>
              <a:ext cx="2619375" cy="12096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60" name="图形 2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9320000">
              <a:off x="11100163" y="1348692"/>
              <a:ext cx="1905000" cy="23336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61" name="图片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044167" y="1193130"/>
              <a:ext cx="1415857" cy="139178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63500" sx="102000" sy="102000" algn="ctr">
                <a:srgbClr val="000000">
                  <a:alpha val="39999"/>
                </a:srgbClr>
              </a:outerShdw>
            </a:effectLst>
          </p:spPr>
        </p:pic>
        <p:grpSp>
          <p:nvGrpSpPr>
            <p:cNvPr id="2062" name="组合 15"/>
            <p:cNvGrpSpPr/>
            <p:nvPr/>
          </p:nvGrpSpPr>
          <p:grpSpPr>
            <a:xfrm>
              <a:off x="-10904" y="-30463"/>
              <a:ext cx="6409435" cy="2087625"/>
              <a:chOff x="-10904" y="-30463"/>
              <a:chExt cx="6409435" cy="2087625"/>
            </a:xfrm>
          </p:grpSpPr>
          <p:pic>
            <p:nvPicPr>
              <p:cNvPr id="2063" name="图形 13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0" y="999887"/>
                <a:ext cx="1666875" cy="105727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4" name="图形 19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02226" y="-30463"/>
                <a:ext cx="1485900" cy="90487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5" name="图形 11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198" y="0"/>
                <a:ext cx="3143250" cy="9525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6" name="图形 12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778906" y="16001"/>
                <a:ext cx="4619625" cy="6477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7" name="图形 14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-10904" y="0"/>
                <a:ext cx="742950" cy="79057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8" name="图形 16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797365" y="-27965"/>
                <a:ext cx="1123950" cy="109537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9" name="图形 18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729144" y="-19052"/>
                <a:ext cx="962025" cy="120015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70" name="图形 17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693095" y="-30463"/>
                <a:ext cx="733425" cy="62865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71" name="图形 29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79657" y="0"/>
                <a:ext cx="1095375" cy="14859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72" name="图形 22"/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57809" y="-14763"/>
                <a:ext cx="1133475" cy="139065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pic>
          <p:nvPicPr>
            <p:cNvPr id="2073" name="图形 1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9898121" y="4083829"/>
              <a:ext cx="2343150" cy="28194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4" name="图形 2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07614" y="3905929"/>
              <a:ext cx="2952750" cy="29908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5" name="图形 15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803729" y="5192866"/>
              <a:ext cx="2572841" cy="170391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8" name="组合 1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3" y="90488"/>
            <a:ext cx="8918575" cy="49625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079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587" y="193675"/>
            <a:ext cx="1508125" cy="1758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0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10050"/>
            <a:ext cx="9144000" cy="944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1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0025" y="3603625"/>
            <a:ext cx="1592263" cy="173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2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63" y="4338638"/>
            <a:ext cx="1112837" cy="81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10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100" y="206375"/>
            <a:ext cx="1354138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3" name="矩形 8"/>
          <p:cNvSpPr/>
          <p:nvPr/>
        </p:nvSpPr>
        <p:spPr>
          <a:xfrm>
            <a:off x="265113" y="206375"/>
            <a:ext cx="8620125" cy="46037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4104" name="组合 9"/>
          <p:cNvGrpSpPr/>
          <p:nvPr/>
        </p:nvGrpSpPr>
        <p:grpSpPr>
          <a:xfrm>
            <a:off x="3062288" y="-252412"/>
            <a:ext cx="3027362" cy="1271587"/>
            <a:chOff x="3386138" y="-167164"/>
            <a:chExt cx="2371249" cy="996316"/>
          </a:xfrm>
        </p:grpSpPr>
        <p:grpSp>
          <p:nvGrpSpPr>
            <p:cNvPr id="4105" name="组合 10"/>
            <p:cNvGrpSpPr/>
            <p:nvPr/>
          </p:nvGrpSpPr>
          <p:grpSpPr>
            <a:xfrm>
              <a:off x="3571875" y="-167164"/>
              <a:ext cx="260985" cy="651510"/>
              <a:chOff x="3326" y="2760"/>
              <a:chExt cx="548" cy="1368"/>
            </a:xfrm>
          </p:grpSpPr>
          <p:sp>
            <p:nvSpPr>
              <p:cNvPr id="4106" name="椭圆 15"/>
              <p:cNvSpPr/>
              <p:nvPr/>
            </p:nvSpPr>
            <p:spPr>
              <a:xfrm>
                <a:off x="3432" y="3792"/>
                <a:ext cx="334" cy="337"/>
              </a:xfrm>
              <a:prstGeom prst="ellipse">
                <a:avLst/>
              </a:prstGeom>
              <a:noFill/>
              <a:ln w="25400">
                <a:solidFill>
                  <a:srgbClr val="27A9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7" name="水滴"/>
              <p:cNvSpPr/>
              <p:nvPr/>
            </p:nvSpPr>
            <p:spPr>
              <a:xfrm flipV="1">
                <a:off x="3325" y="2760"/>
                <a:ext cx="548" cy="1199"/>
              </a:xfrm>
              <a:custGeom>
                <a:avLst/>
                <a:gdLst/>
                <a:ahLst/>
                <a:cxnLst>
                  <a:cxn ang="0">
                    <a:pos x="292416" y="485904"/>
                  </a:cxn>
                  <a:cxn ang="0">
                    <a:pos x="280913" y="545152"/>
                  </a:cxn>
                  <a:cxn ang="0">
                    <a:pos x="249461" y="593799"/>
                  </a:cxn>
                  <a:cxn ang="0">
                    <a:pos x="203091" y="627114"/>
                  </a:cxn>
                  <a:cxn ang="0">
                    <a:pos x="146657" y="639228"/>
                  </a:cxn>
                  <a:cxn ang="0">
                    <a:pos x="89863" y="627114"/>
                  </a:cxn>
                  <a:cxn ang="0">
                    <a:pos x="43134" y="593799"/>
                  </a:cxn>
                  <a:cxn ang="0">
                    <a:pos x="11682" y="545152"/>
                  </a:cxn>
                  <a:cxn ang="0">
                    <a:pos x="0" y="485904"/>
                  </a:cxn>
                  <a:cxn ang="0">
                    <a:pos x="10783" y="420032"/>
                  </a:cxn>
                  <a:cxn ang="0">
                    <a:pos x="37922" y="321412"/>
                  </a:cxn>
                  <a:cxn ang="0">
                    <a:pos x="73328" y="210110"/>
                  </a:cxn>
                  <a:cxn ang="0">
                    <a:pos x="108914" y="106380"/>
                  </a:cxn>
                  <a:cxn ang="0">
                    <a:pos x="146657" y="0"/>
                  </a:cxn>
                  <a:cxn ang="0">
                    <a:pos x="184579" y="106380"/>
                  </a:cxn>
                  <a:cxn ang="0">
                    <a:pos x="219626" y="210110"/>
                  </a:cxn>
                  <a:cxn ang="0">
                    <a:pos x="254673" y="321412"/>
                  </a:cxn>
                  <a:cxn ang="0">
                    <a:pos x="281812" y="420032"/>
                  </a:cxn>
                  <a:cxn ang="0">
                    <a:pos x="292416" y="485904"/>
                  </a:cxn>
                </a:cxnLst>
                <a:rect l="l" t="t" r="r" b="b"/>
                <a:pathLst>
                  <a:path w="1627" h="3377">
                    <a:moveTo>
                      <a:pt x="1627" y="2567"/>
                    </a:moveTo>
                    <a:cubicBezTo>
                      <a:pt x="1627" y="2679"/>
                      <a:pt x="1606" y="2783"/>
                      <a:pt x="1563" y="2880"/>
                    </a:cubicBezTo>
                    <a:cubicBezTo>
                      <a:pt x="1520" y="2978"/>
                      <a:pt x="1462" y="3063"/>
                      <a:pt x="1388" y="3137"/>
                    </a:cubicBezTo>
                    <a:cubicBezTo>
                      <a:pt x="1313" y="3211"/>
                      <a:pt x="1228" y="3270"/>
                      <a:pt x="1130" y="3313"/>
                    </a:cubicBezTo>
                    <a:cubicBezTo>
                      <a:pt x="1033" y="3355"/>
                      <a:pt x="928" y="3377"/>
                      <a:pt x="816" y="3377"/>
                    </a:cubicBezTo>
                    <a:cubicBezTo>
                      <a:pt x="704" y="3377"/>
                      <a:pt x="599" y="3355"/>
                      <a:pt x="500" y="3313"/>
                    </a:cubicBezTo>
                    <a:cubicBezTo>
                      <a:pt x="401" y="3270"/>
                      <a:pt x="314" y="3211"/>
                      <a:pt x="240" y="3137"/>
                    </a:cubicBezTo>
                    <a:cubicBezTo>
                      <a:pt x="166" y="3063"/>
                      <a:pt x="107" y="2978"/>
                      <a:pt x="65" y="2880"/>
                    </a:cubicBezTo>
                    <a:cubicBezTo>
                      <a:pt x="22" y="2783"/>
                      <a:pt x="0" y="2679"/>
                      <a:pt x="0" y="2567"/>
                    </a:cubicBezTo>
                    <a:cubicBezTo>
                      <a:pt x="0" y="2491"/>
                      <a:pt x="20" y="2375"/>
                      <a:pt x="60" y="2219"/>
                    </a:cubicBezTo>
                    <a:cubicBezTo>
                      <a:pt x="99" y="2063"/>
                      <a:pt x="149" y="1889"/>
                      <a:pt x="211" y="1698"/>
                    </a:cubicBezTo>
                    <a:cubicBezTo>
                      <a:pt x="271" y="1507"/>
                      <a:pt x="337" y="1311"/>
                      <a:pt x="408" y="1110"/>
                    </a:cubicBezTo>
                    <a:cubicBezTo>
                      <a:pt x="479" y="910"/>
                      <a:pt x="545" y="727"/>
                      <a:pt x="606" y="562"/>
                    </a:cubicBezTo>
                    <a:cubicBezTo>
                      <a:pt x="667" y="398"/>
                      <a:pt x="737" y="210"/>
                      <a:pt x="816" y="0"/>
                    </a:cubicBezTo>
                    <a:cubicBezTo>
                      <a:pt x="895" y="210"/>
                      <a:pt x="966" y="398"/>
                      <a:pt x="1027" y="562"/>
                    </a:cubicBezTo>
                    <a:cubicBezTo>
                      <a:pt x="1088" y="727"/>
                      <a:pt x="1153" y="910"/>
                      <a:pt x="1222" y="1110"/>
                    </a:cubicBezTo>
                    <a:cubicBezTo>
                      <a:pt x="1291" y="1311"/>
                      <a:pt x="1356" y="1507"/>
                      <a:pt x="1417" y="1698"/>
                    </a:cubicBezTo>
                    <a:cubicBezTo>
                      <a:pt x="1478" y="1889"/>
                      <a:pt x="1528" y="2063"/>
                      <a:pt x="1568" y="2219"/>
                    </a:cubicBezTo>
                    <a:cubicBezTo>
                      <a:pt x="1607" y="2375"/>
                      <a:pt x="1627" y="2491"/>
                      <a:pt x="1627" y="2567"/>
                    </a:cubicBezTo>
                    <a:close/>
                  </a:path>
                </a:pathLst>
              </a:custGeom>
              <a:noFill/>
              <a:ln w="25400">
                <a:solidFill>
                  <a:srgbClr val="27A9D7"/>
                </a:solidFill>
                <a:round/>
              </a:ln>
            </p:spPr>
            <p:txBody>
              <a:bodyPr anchor="ctr" anchorCtr="1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/>
                <a:endParaRPr lang="zh-CN" altLang="en-US" sz="1800"/>
              </a:p>
            </p:txBody>
          </p:sp>
        </p:grpSp>
        <p:grpSp>
          <p:nvGrpSpPr>
            <p:cNvPr id="4108" name="组合 11"/>
            <p:cNvGrpSpPr/>
            <p:nvPr/>
          </p:nvGrpSpPr>
          <p:grpSpPr>
            <a:xfrm>
              <a:off x="5307806" y="-167164"/>
              <a:ext cx="260985" cy="651510"/>
              <a:chOff x="3326" y="2760"/>
              <a:chExt cx="548" cy="1368"/>
            </a:xfrm>
          </p:grpSpPr>
          <p:sp>
            <p:nvSpPr>
              <p:cNvPr id="4109" name="椭圆 13"/>
              <p:cNvSpPr/>
              <p:nvPr/>
            </p:nvSpPr>
            <p:spPr>
              <a:xfrm>
                <a:off x="3432" y="3792"/>
                <a:ext cx="334" cy="337"/>
              </a:xfrm>
              <a:prstGeom prst="ellipse">
                <a:avLst/>
              </a:prstGeom>
              <a:noFill/>
              <a:ln w="25400">
                <a:solidFill>
                  <a:srgbClr val="27A9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10" name="水滴"/>
              <p:cNvSpPr/>
              <p:nvPr/>
            </p:nvSpPr>
            <p:spPr>
              <a:xfrm flipV="1">
                <a:off x="3325" y="2760"/>
                <a:ext cx="548" cy="1199"/>
              </a:xfrm>
              <a:custGeom>
                <a:avLst/>
                <a:gdLst/>
                <a:ahLst/>
                <a:cxnLst>
                  <a:cxn ang="0">
                    <a:pos x="292416" y="485904"/>
                  </a:cxn>
                  <a:cxn ang="0">
                    <a:pos x="280913" y="545152"/>
                  </a:cxn>
                  <a:cxn ang="0">
                    <a:pos x="249461" y="593799"/>
                  </a:cxn>
                  <a:cxn ang="0">
                    <a:pos x="203091" y="627114"/>
                  </a:cxn>
                  <a:cxn ang="0">
                    <a:pos x="146657" y="639228"/>
                  </a:cxn>
                  <a:cxn ang="0">
                    <a:pos x="89863" y="627114"/>
                  </a:cxn>
                  <a:cxn ang="0">
                    <a:pos x="43134" y="593799"/>
                  </a:cxn>
                  <a:cxn ang="0">
                    <a:pos x="11682" y="545152"/>
                  </a:cxn>
                  <a:cxn ang="0">
                    <a:pos x="0" y="485904"/>
                  </a:cxn>
                  <a:cxn ang="0">
                    <a:pos x="10783" y="420032"/>
                  </a:cxn>
                  <a:cxn ang="0">
                    <a:pos x="37922" y="321412"/>
                  </a:cxn>
                  <a:cxn ang="0">
                    <a:pos x="73328" y="210110"/>
                  </a:cxn>
                  <a:cxn ang="0">
                    <a:pos x="108914" y="106380"/>
                  </a:cxn>
                  <a:cxn ang="0">
                    <a:pos x="146657" y="0"/>
                  </a:cxn>
                  <a:cxn ang="0">
                    <a:pos x="184579" y="106380"/>
                  </a:cxn>
                  <a:cxn ang="0">
                    <a:pos x="219626" y="210110"/>
                  </a:cxn>
                  <a:cxn ang="0">
                    <a:pos x="254673" y="321412"/>
                  </a:cxn>
                  <a:cxn ang="0">
                    <a:pos x="281812" y="420032"/>
                  </a:cxn>
                  <a:cxn ang="0">
                    <a:pos x="292416" y="485904"/>
                  </a:cxn>
                </a:cxnLst>
                <a:rect l="l" t="t" r="r" b="b"/>
                <a:pathLst>
                  <a:path w="1627" h="3377">
                    <a:moveTo>
                      <a:pt x="1627" y="2567"/>
                    </a:moveTo>
                    <a:cubicBezTo>
                      <a:pt x="1627" y="2679"/>
                      <a:pt x="1606" y="2783"/>
                      <a:pt x="1563" y="2880"/>
                    </a:cubicBezTo>
                    <a:cubicBezTo>
                      <a:pt x="1520" y="2978"/>
                      <a:pt x="1462" y="3063"/>
                      <a:pt x="1388" y="3137"/>
                    </a:cubicBezTo>
                    <a:cubicBezTo>
                      <a:pt x="1313" y="3211"/>
                      <a:pt x="1228" y="3270"/>
                      <a:pt x="1130" y="3313"/>
                    </a:cubicBezTo>
                    <a:cubicBezTo>
                      <a:pt x="1033" y="3355"/>
                      <a:pt x="928" y="3377"/>
                      <a:pt x="816" y="3377"/>
                    </a:cubicBezTo>
                    <a:cubicBezTo>
                      <a:pt x="704" y="3377"/>
                      <a:pt x="599" y="3355"/>
                      <a:pt x="500" y="3313"/>
                    </a:cubicBezTo>
                    <a:cubicBezTo>
                      <a:pt x="401" y="3270"/>
                      <a:pt x="314" y="3211"/>
                      <a:pt x="240" y="3137"/>
                    </a:cubicBezTo>
                    <a:cubicBezTo>
                      <a:pt x="166" y="3063"/>
                      <a:pt x="107" y="2978"/>
                      <a:pt x="65" y="2880"/>
                    </a:cubicBezTo>
                    <a:cubicBezTo>
                      <a:pt x="22" y="2783"/>
                      <a:pt x="0" y="2679"/>
                      <a:pt x="0" y="2567"/>
                    </a:cubicBezTo>
                    <a:cubicBezTo>
                      <a:pt x="0" y="2491"/>
                      <a:pt x="20" y="2375"/>
                      <a:pt x="60" y="2219"/>
                    </a:cubicBezTo>
                    <a:cubicBezTo>
                      <a:pt x="99" y="2063"/>
                      <a:pt x="149" y="1889"/>
                      <a:pt x="211" y="1698"/>
                    </a:cubicBezTo>
                    <a:cubicBezTo>
                      <a:pt x="271" y="1507"/>
                      <a:pt x="337" y="1311"/>
                      <a:pt x="408" y="1110"/>
                    </a:cubicBezTo>
                    <a:cubicBezTo>
                      <a:pt x="479" y="910"/>
                      <a:pt x="545" y="727"/>
                      <a:pt x="606" y="562"/>
                    </a:cubicBezTo>
                    <a:cubicBezTo>
                      <a:pt x="667" y="398"/>
                      <a:pt x="737" y="210"/>
                      <a:pt x="816" y="0"/>
                    </a:cubicBezTo>
                    <a:cubicBezTo>
                      <a:pt x="895" y="210"/>
                      <a:pt x="966" y="398"/>
                      <a:pt x="1027" y="562"/>
                    </a:cubicBezTo>
                    <a:cubicBezTo>
                      <a:pt x="1088" y="727"/>
                      <a:pt x="1153" y="910"/>
                      <a:pt x="1222" y="1110"/>
                    </a:cubicBezTo>
                    <a:cubicBezTo>
                      <a:pt x="1291" y="1311"/>
                      <a:pt x="1356" y="1507"/>
                      <a:pt x="1417" y="1698"/>
                    </a:cubicBezTo>
                    <a:cubicBezTo>
                      <a:pt x="1478" y="1889"/>
                      <a:pt x="1528" y="2063"/>
                      <a:pt x="1568" y="2219"/>
                    </a:cubicBezTo>
                    <a:cubicBezTo>
                      <a:pt x="1607" y="2375"/>
                      <a:pt x="1627" y="2491"/>
                      <a:pt x="1627" y="2567"/>
                    </a:cubicBezTo>
                    <a:close/>
                  </a:path>
                </a:pathLst>
              </a:custGeom>
              <a:noFill/>
              <a:ln w="25400">
                <a:solidFill>
                  <a:srgbClr val="27A9D7"/>
                </a:solidFill>
                <a:round/>
              </a:ln>
            </p:spPr>
            <p:txBody>
              <a:bodyPr anchor="ctr" anchorCtr="1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/>
                <a:endParaRPr lang="zh-CN" altLang="en-US" sz="1800"/>
              </a:p>
            </p:txBody>
          </p:sp>
        </p:grpSp>
        <p:sp>
          <p:nvSpPr>
            <p:cNvPr id="4111" name="矩形 12"/>
            <p:cNvSpPr/>
            <p:nvPr/>
          </p:nvSpPr>
          <p:spPr>
            <a:xfrm>
              <a:off x="3386138" y="298033"/>
              <a:ext cx="2371249" cy="531119"/>
            </a:xfrm>
            <a:prstGeom prst="rect">
              <a:avLst/>
            </a:prstGeom>
            <a:noFill/>
            <a:ln w="25400">
              <a:solidFill>
                <a:srgbClr val="27A9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4112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10050"/>
            <a:ext cx="9144000" cy="944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13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0025" y="3603625"/>
            <a:ext cx="1592263" cy="173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14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63" y="4338638"/>
            <a:ext cx="1112837" cy="81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100" y="206375"/>
            <a:ext cx="1354138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7" name="矩形 8"/>
          <p:cNvSpPr/>
          <p:nvPr/>
        </p:nvSpPr>
        <p:spPr>
          <a:xfrm>
            <a:off x="265113" y="206375"/>
            <a:ext cx="8620125" cy="46037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512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10050"/>
            <a:ext cx="9144000" cy="944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9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0025" y="3603625"/>
            <a:ext cx="1592263" cy="173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30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63" y="4338638"/>
            <a:ext cx="1112837" cy="81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31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27012" y="-138112"/>
            <a:ext cx="985837" cy="985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5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bg>
      <p:bgPr>
        <a:solidFill>
          <a:srgbClr val="97CBF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矩形: 圆角 7"/>
          <p:cNvSpPr/>
          <p:nvPr/>
        </p:nvSpPr>
        <p:spPr>
          <a:xfrm>
            <a:off x="306388" y="330200"/>
            <a:ext cx="8532813" cy="58039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7172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6188"/>
            <a:ext cx="9144000" cy="1357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38100" dist="12700" dir="16200000">
              <a:srgbClr val="000000">
                <a:alpha val="39999"/>
              </a:srgbClr>
            </a:outerShdw>
          </a:effectLst>
        </p:spPr>
      </p:pic>
      <p:sp>
        <p:nvSpPr>
          <p:cNvPr id="7173" name="矩形 12"/>
          <p:cNvSpPr/>
          <p:nvPr/>
        </p:nvSpPr>
        <p:spPr>
          <a:xfrm>
            <a:off x="-203200" y="5143500"/>
            <a:ext cx="9563100" cy="14351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717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863" y="3636963"/>
            <a:ext cx="2827337" cy="1077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bg>
      <p:bgPr>
        <a:solidFill>
          <a:srgbClr val="97CBF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5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4600"/>
            <a:ext cx="9150350" cy="1358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38100" dist="12700" dir="16200000">
              <a:srgbClr val="000000">
                <a:alpha val="39999"/>
              </a:srgbClr>
            </a:outerShdw>
          </a:effectLst>
        </p:spPr>
      </p:pic>
      <p:pic>
        <p:nvPicPr>
          <p:cNvPr id="8196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00" y="-727075"/>
            <a:ext cx="8382000" cy="6315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algn="ctr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bg>
      <p:bgPr>
        <a:solidFill>
          <a:srgbClr val="97CBF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9219" name="组合 8"/>
          <p:cNvGrpSpPr/>
          <p:nvPr/>
        </p:nvGrpSpPr>
        <p:grpSpPr>
          <a:xfrm>
            <a:off x="0" y="192088"/>
            <a:ext cx="9144000" cy="4759325"/>
            <a:chOff x="263352" y="260648"/>
            <a:chExt cx="11665296" cy="6408712"/>
          </a:xfrm>
        </p:grpSpPr>
        <p:grpSp>
          <p:nvGrpSpPr>
            <p:cNvPr id="9220" name="组合 9"/>
            <p:cNvGrpSpPr>
              <a:grpSpLocks noGrp="1" noChangeAspect="1"/>
            </p:cNvGrpSpPr>
            <p:nvPr/>
          </p:nvGrpSpPr>
          <p:grpSpPr>
            <a:xfrm>
              <a:off x="351835" y="357350"/>
              <a:ext cx="11474093" cy="6179576"/>
              <a:chOff x="1199456" y="944724"/>
              <a:chExt cx="10081120" cy="4968552"/>
            </a:xfrm>
          </p:grpSpPr>
        </p:grpSp>
        <p:sp>
          <p:nvSpPr>
            <p:cNvPr id="9221" name="矩形: 圆角 10"/>
            <p:cNvSpPr/>
            <p:nvPr/>
          </p:nvSpPr>
          <p:spPr>
            <a:xfrm>
              <a:off x="263352" y="260648"/>
              <a:ext cx="11665296" cy="6408712"/>
            </a:xfrm>
            <a:prstGeom prst="roundRect">
              <a:avLst>
                <a:gd name="adj" fmla="val 6555"/>
              </a:avLst>
            </a:prstGeom>
            <a:noFill/>
            <a:ln w="38100">
              <a:solidFill>
                <a:srgbClr val="B1DAF6"/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defTabSz="12192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pic>
        <p:nvPicPr>
          <p:cNvPr id="9222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3975" y="0"/>
            <a:ext cx="1409700" cy="1196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4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210050"/>
            <a:ext cx="9144000" cy="944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8" name="图片 3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20025" y="3603625"/>
            <a:ext cx="1592263" cy="173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9" name="图片 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263" y="4338638"/>
            <a:ext cx="1112837" cy="81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300" kern="1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slide" Target="slide2.xml"/><Relationship Id="rId3" Type="http://schemas.openxmlformats.org/officeDocument/2006/relationships/image" Target="../media/image46.png"/><Relationship Id="rId2" Type="http://schemas.openxmlformats.org/officeDocument/2006/relationships/slide" Target="slide20.xml"/><Relationship Id="rId1" Type="http://schemas.openxmlformats.org/officeDocument/2006/relationships/image" Target="../media/image4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microsoft.com/office/2007/relationships/media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36335;.mp4" TargetMode="External"/><Relationship Id="rId4" Type="http://schemas.openxmlformats.org/officeDocument/2006/relationships/video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36335;.mp4" TargetMode="External"/><Relationship Id="rId3" Type="http://schemas.openxmlformats.org/officeDocument/2006/relationships/image" Target="../media/image57.png"/><Relationship Id="rId2" Type="http://schemas.microsoft.com/office/2007/relationships/media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36710;.mp4" TargetMode="External"/><Relationship Id="rId1" Type="http://schemas.openxmlformats.org/officeDocument/2006/relationships/video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36710;.mp4" TargetMode="Externa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microsoft.com/office/2007/relationships/media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27735;.mp4" TargetMode="External"/><Relationship Id="rId7" Type="http://schemas.openxmlformats.org/officeDocument/2006/relationships/video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27735;.mp4" TargetMode="External"/><Relationship Id="rId6" Type="http://schemas.openxmlformats.org/officeDocument/2006/relationships/image" Target="../media/image60.png"/><Relationship Id="rId5" Type="http://schemas.microsoft.com/office/2007/relationships/media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24471;.mp4" TargetMode="External"/><Relationship Id="rId4" Type="http://schemas.openxmlformats.org/officeDocument/2006/relationships/video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24471;.mp4" TargetMode="External"/><Relationship Id="rId3" Type="http://schemas.openxmlformats.org/officeDocument/2006/relationships/image" Target="../media/image59.png"/><Relationship Id="rId2" Type="http://schemas.microsoft.com/office/2007/relationships/media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22330;.mp4" TargetMode="External"/><Relationship Id="rId19" Type="http://schemas.openxmlformats.org/officeDocument/2006/relationships/slideLayout" Target="../slideLayouts/slideLayout8.xml"/><Relationship Id="rId18" Type="http://schemas.openxmlformats.org/officeDocument/2006/relationships/image" Target="../media/image64.png"/><Relationship Id="rId17" Type="http://schemas.microsoft.com/office/2007/relationships/media" Target="file:///G:\&#21608;&#21457;&#24535;\2021&#31179;&#19978;\&#20809;&#30424;\1-&#20108;&#24180;&#32423;&#35821;&#25991;&#19978;&#20876;&#65288;&#29366;&#20803;&#22823;&#35838;&#22530;&#65289;&#12304;&#25945;&#25913;&#21518;&#12305;\&#20108;&#24180;&#32423;&#35821;&#25991;&#19978;&#20876;\&#19978;&#35838;&#35838;&#20214;\&#12304;&#25945;&#26696;&#29256;&#12305;\&#31532;&#20843;&#21333;&#20803;\24%20&#39118;&#23043;&#23043;&#12304;&#25945;&#26696;&#21305;&#37197;&#29256;&#12305;&#25512;&#33616;&#10084;\&#24613;.mp4" TargetMode="External"/><Relationship Id="rId16" Type="http://schemas.openxmlformats.org/officeDocument/2006/relationships/video" Target="file:///G:\&#21608;&#21457;&#24535;\2021&#31179;&#19978;\&#20809;&#30424;\1-&#20108;&#24180;&#32423;&#35821;&#25991;&#19978;&#20876;&#65288;&#29366;&#20803;&#22823;&#35838;&#22530;&#65289;&#12304;&#25945;&#25913;&#21518;&#12305;\&#20108;&#24180;&#32423;&#35821;&#25991;&#19978;&#20876;\&#19978;&#35838;&#35838;&#20214;\&#12304;&#25945;&#26696;&#29256;&#12305;\&#31532;&#20843;&#21333;&#20803;\24%20&#39118;&#23043;&#23043;&#12304;&#25945;&#26696;&#21305;&#37197;&#29256;&#12305;&#25512;&#33616;&#10084;\&#24613;.mp4" TargetMode="External"/><Relationship Id="rId15" Type="http://schemas.openxmlformats.org/officeDocument/2006/relationships/image" Target="../media/image63.png"/><Relationship Id="rId14" Type="http://schemas.microsoft.com/office/2007/relationships/media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31207;.mp4" TargetMode="External"/><Relationship Id="rId13" Type="http://schemas.openxmlformats.org/officeDocument/2006/relationships/video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31207;.mp4" TargetMode="External"/><Relationship Id="rId12" Type="http://schemas.openxmlformats.org/officeDocument/2006/relationships/image" Target="../media/image62.png"/><Relationship Id="rId11" Type="http://schemas.microsoft.com/office/2007/relationships/media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20260;.mp4" TargetMode="External"/><Relationship Id="rId10" Type="http://schemas.openxmlformats.org/officeDocument/2006/relationships/video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20260;.mp4" TargetMode="External"/><Relationship Id="rId1" Type="http://schemas.openxmlformats.org/officeDocument/2006/relationships/video" Target="file:///\\pc-2\21&#31179;&#23567;&#35821;&#19978;&#35838;&#26657;&#23545;\2&#35821;&#19978;\&#26032;&#25945;&#26696;&#29256;\&#31532;&#20843;&#21333;&#20803;\24%20&#39118;&#23043;&#23043;&#12304;&#25945;&#26696;&#21305;&#37197;&#29256;&#12305;&#25512;&#33616;&#10084;\&#22330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1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0.jpeg"/><Relationship Id="rId1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1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5.png"/><Relationship Id="rId2" Type="http://schemas.microsoft.com/office/2007/relationships/media" Target="file:///E:\&#29579;&#36125;\PPT&#32654;&#21270;\&#35821;&#25991;\2021&#23567;&#23398;&#35821;&#25991;&#12304;&#26032;&#25945;&#26696;&#29256;&#12305;PPT&#32654;&#21270;\&#20154;2&#35821;&#19978;&#12304;&#26032;&#25945;&#26696;&#29256;&#12305;\&#31532;8&#21333;&#20803;&#65288;&#29579;&#36125;&#65289;\24%20&#39118;&#23043;&#23043;&#12304;&#25945;&#26696;&#21305;&#37197;&#29256;&#12305;&#25512;&#33616;&#10084;\&#33495;.mp4" TargetMode="External"/><Relationship Id="rId1" Type="http://schemas.openxmlformats.org/officeDocument/2006/relationships/video" Target="file:///E:\&#29579;&#36125;\PPT&#32654;&#21270;\&#35821;&#25991;\2021&#23567;&#23398;&#35821;&#25991;&#12304;&#26032;&#25945;&#26696;&#29256;&#12305;PPT&#32654;&#21270;\&#20154;2&#35821;&#19978;&#12304;&#26032;&#25945;&#26696;&#29256;&#12305;\&#31532;8&#21333;&#20803;&#65288;&#29579;&#36125;&#65289;\24%20&#39118;&#23043;&#23043;&#12304;&#25945;&#26696;&#21305;&#37197;&#29256;&#12305;&#25512;&#33616;&#10084;\&#33495;.mp4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组合 5"/>
          <p:cNvGrpSpPr/>
          <p:nvPr/>
        </p:nvGrpSpPr>
        <p:grpSpPr>
          <a:xfrm>
            <a:off x="3486150" y="1309688"/>
            <a:ext cx="750888" cy="769937"/>
            <a:chOff x="2321700" y="1380254"/>
            <a:chExt cx="753032" cy="770365"/>
          </a:xfrm>
        </p:grpSpPr>
        <p:sp>
          <p:nvSpPr>
            <p:cNvPr id="11267" name="椭圆 6"/>
            <p:cNvSpPr/>
            <p:nvPr/>
          </p:nvSpPr>
          <p:spPr>
            <a:xfrm>
              <a:off x="2337620" y="1431082"/>
              <a:ext cx="721191" cy="719537"/>
            </a:xfrm>
            <a:prstGeom prst="ellipse">
              <a:avLst/>
            </a:prstGeom>
            <a:solidFill>
              <a:srgbClr val="F49800"/>
            </a:solidFill>
            <a:ln>
              <a:solidFill>
                <a:srgbClr val="F498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68" name="矩形 7"/>
            <p:cNvSpPr/>
            <p:nvPr/>
          </p:nvSpPr>
          <p:spPr>
            <a:xfrm>
              <a:off x="2321700" y="1380254"/>
              <a:ext cx="753032" cy="7703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/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69" name="文本框 1"/>
          <p:cNvSpPr txBox="1"/>
          <p:nvPr/>
        </p:nvSpPr>
        <p:spPr>
          <a:xfrm>
            <a:off x="4464050" y="1309688"/>
            <a:ext cx="213042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风娃娃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0" name="图片 6"/>
          <p:cNvPicPr>
            <a:picLocks noChangeAspect="1"/>
          </p:cNvPicPr>
          <p:nvPr/>
        </p:nvPicPr>
        <p:blipFill>
          <a:blip r:embed="rId1"/>
          <a:srcRect l="32508" t="-5965"/>
          <a:stretch>
            <a:fillRect/>
          </a:stretch>
        </p:blipFill>
        <p:spPr>
          <a:xfrm>
            <a:off x="2116138" y="85725"/>
            <a:ext cx="2636837" cy="490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71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l="15781" t="18848" r="23400" b="48539"/>
          <a:stretch>
            <a:fillRect/>
          </a:stretch>
        </p:blipFill>
        <p:spPr>
          <a:xfrm>
            <a:off x="3486150" y="3589338"/>
            <a:ext cx="2481263" cy="133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72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rcRect l="15781" t="18848" r="23400" b="48539"/>
          <a:stretch>
            <a:fillRect/>
          </a:stretch>
        </p:blipFill>
        <p:spPr>
          <a:xfrm>
            <a:off x="749300" y="3589338"/>
            <a:ext cx="2481263" cy="133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73" name="文本框 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185863" y="4030663"/>
            <a:ext cx="1781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hlinkClick r:id="rId4" action="ppaction://hlinksldjump"/>
              </a:rPr>
              <a:t>第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  <a:hlinkClick r:id="rId4" action="ppaction://hlinksldjump"/>
              </a:rPr>
              <a:t>1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hlinkClick r:id="rId4" action="ppaction://hlinksldjump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4" name="文本框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862388" y="3962400"/>
            <a:ext cx="178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hlinkClick r:id="rId2" action="ppaction://hlinksldjump"/>
              </a:rPr>
              <a:t>第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  <a:hlinkClick r:id="rId2" action="ppaction://hlinksldjump"/>
              </a:rPr>
              <a:t>2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hlinkClick r:id="rId2" action="ppaction://hlinksldjump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"/>
          <p:cNvPicPr>
            <a:picLocks noChangeAspect="1"/>
          </p:cNvPicPr>
          <p:nvPr/>
        </p:nvPicPr>
        <p:blipFill>
          <a:blip r:embed="rId1"/>
          <a:srcRect t="40000" b="37655"/>
          <a:stretch>
            <a:fillRect/>
          </a:stretch>
        </p:blipFill>
        <p:spPr>
          <a:xfrm>
            <a:off x="1720850" y="414338"/>
            <a:ext cx="5922963" cy="1868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20482" name="矩形 1"/>
          <p:cNvSpPr/>
          <p:nvPr/>
        </p:nvSpPr>
        <p:spPr>
          <a:xfrm>
            <a:off x="225425" y="2319338"/>
            <a:ext cx="8402638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风娃娃想帮助人们，他鼓起腮使劲向风车吹去，水哗啦哗啦地向田里的秧苗流去。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矩形 5"/>
          <p:cNvSpPr/>
          <p:nvPr/>
        </p:nvSpPr>
        <p:spPr>
          <a:xfrm>
            <a:off x="1854200" y="2957513"/>
            <a:ext cx="265430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哗啦哗啦</a:t>
            </a:r>
            <a:endParaRPr lang="zh-CN" altLang="en-US" sz="32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线形标注 1 7"/>
          <p:cNvSpPr/>
          <p:nvPr/>
        </p:nvSpPr>
        <p:spPr>
          <a:xfrm>
            <a:off x="617538" y="1912938"/>
            <a:ext cx="1236662" cy="430212"/>
          </a:xfrm>
          <a:prstGeom prst="borderCallout1">
            <a:avLst>
              <a:gd name="adj1" fmla="val 98986"/>
              <a:gd name="adj2" fmla="val 99440"/>
              <a:gd name="adj3" fmla="val 254963"/>
              <a:gd name="adj4" fmla="val 121065"/>
            </a:avLst>
          </a:prstGeom>
          <a:solidFill>
            <a:schemeClr val="accent1"/>
          </a:solidFill>
          <a:ln w="12700">
            <a:solidFill>
              <a:srgbClr val="B8A05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0066FF"/>
                </a:solidFill>
              </a:rPr>
              <a:t>拟声词</a:t>
            </a:r>
            <a:endParaRPr lang="zh-CN" altLang="en-US" sz="2400" b="1">
              <a:solidFill>
                <a:srgbClr val="0066FF"/>
              </a:solidFill>
            </a:endParaRPr>
          </a:p>
        </p:txBody>
      </p:sp>
      <p:sp>
        <p:nvSpPr>
          <p:cNvPr id="20485" name="矩形 11"/>
          <p:cNvSpPr>
            <a:spLocks noChangeArrowheads="1"/>
          </p:cNvSpPr>
          <p:nvPr/>
        </p:nvSpPr>
        <p:spPr bwMode="auto">
          <a:xfrm>
            <a:off x="1082675" y="3500438"/>
            <a:ext cx="76073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文中还有哪些拟声词？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矩形 13"/>
          <p:cNvSpPr>
            <a:spLocks noChangeArrowheads="1"/>
          </p:cNvSpPr>
          <p:nvPr/>
        </p:nvSpPr>
        <p:spPr bwMode="auto">
          <a:xfrm>
            <a:off x="1082675" y="4135438"/>
            <a:ext cx="71993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联系生活实际说一说还有哪些拟声词。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7" name="矩形 18"/>
          <p:cNvSpPr/>
          <p:nvPr/>
        </p:nvSpPr>
        <p:spPr>
          <a:xfrm>
            <a:off x="5292725" y="3562350"/>
            <a:ext cx="3073400" cy="5857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嗨哟，嗨哟</a:t>
            </a:r>
            <a:endParaRPr lang="zh-CN" altLang="en-US" sz="32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 animBg="1"/>
      <p:bldP spid="20485" grpId="0"/>
      <p:bldP spid="20486" grpId="0"/>
      <p:bldP spid="204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"/>
          <p:cNvSpPr/>
          <p:nvPr/>
        </p:nvSpPr>
        <p:spPr>
          <a:xfrm>
            <a:off x="192088" y="2451100"/>
            <a:ext cx="7743825" cy="1681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流着汗的船工拉着一艘走得很慢很慢的大船，由于得到了风娃娃的帮助，他们纷纷向风娃娃表示感谢。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矩形 7"/>
          <p:cNvSpPr/>
          <p:nvPr/>
        </p:nvSpPr>
        <p:spPr>
          <a:xfrm>
            <a:off x="220663" y="4159250"/>
            <a:ext cx="3544888" cy="5540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走得（</a:t>
            </a:r>
            <a:r>
              <a:rPr lang="en-US" altLang="zh-CN" sz="3000" b="1" spc="0">
                <a:solidFill>
                  <a:srgbClr val="FF33CC"/>
                </a:solidFill>
                <a:latin typeface="宋体" panose="02010600030101010101" pitchFamily="2" charset="-122"/>
              </a:rPr>
              <a:t>de</a:t>
            </a:r>
            <a:r>
              <a:rPr lang="zh-CN" altLang="en-US" sz="30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）很慢</a:t>
            </a:r>
            <a:endParaRPr lang="zh-CN" altLang="en-US" sz="30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矩形 8"/>
          <p:cNvSpPr/>
          <p:nvPr/>
        </p:nvSpPr>
        <p:spPr>
          <a:xfrm>
            <a:off x="3406775" y="4159250"/>
            <a:ext cx="2487613" cy="5540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得（</a:t>
            </a:r>
            <a:r>
              <a:rPr lang="en-US" altLang="zh-CN" sz="3000" b="1" spc="0">
                <a:solidFill>
                  <a:srgbClr val="FF33CC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3000" b="1" spc="0">
                <a:solidFill>
                  <a:srgbClr val="FF33CC"/>
                </a:solidFill>
                <a:latin typeface="宋体" panose="02010600030101010101" pitchFamily="2" charset="-122"/>
              </a:rPr>
              <a:t>é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）到</a:t>
            </a:r>
            <a:endParaRPr lang="zh-CN" altLang="en-US" sz="30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矩形 15"/>
          <p:cNvSpPr/>
          <p:nvPr/>
        </p:nvSpPr>
        <p:spPr>
          <a:xfrm>
            <a:off x="5746750" y="4159250"/>
            <a:ext cx="2487613" cy="5540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得（</a:t>
            </a:r>
            <a:r>
              <a:rPr lang="en-US" altLang="zh-CN" sz="3000" b="1" spc="0">
                <a:solidFill>
                  <a:srgbClr val="FF33CC"/>
                </a:solidFill>
                <a:latin typeface="宋体" panose="02010600030101010101" pitchFamily="2" charset="-122"/>
              </a:rPr>
              <a:t>děi</a:t>
            </a:r>
            <a:r>
              <a:rPr lang="zh-CN" altLang="en-US" sz="30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）亏</a:t>
            </a:r>
            <a:endParaRPr lang="zh-CN" altLang="en-US" sz="30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509" name="图片 1"/>
          <p:cNvPicPr>
            <a:picLocks noChangeAspect="1"/>
          </p:cNvPicPr>
          <p:nvPr/>
        </p:nvPicPr>
        <p:blipFill>
          <a:blip r:embed="rId1"/>
          <a:srcRect t="61978" b="15679"/>
          <a:stretch>
            <a:fillRect/>
          </a:stretch>
        </p:blipFill>
        <p:spPr>
          <a:xfrm>
            <a:off x="1368425" y="430213"/>
            <a:ext cx="6407150" cy="2020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/>
      <p:bldP spid="21507" grpId="0"/>
      <p:bldP spid="215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0"/>
          <p:cNvSpPr>
            <a:spLocks noChangeArrowheads="1"/>
          </p:cNvSpPr>
          <p:nvPr/>
        </p:nvSpPr>
        <p:spPr bwMode="auto">
          <a:xfrm>
            <a:off x="831850" y="549275"/>
            <a:ext cx="77517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找出文中含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字的词组，试着发现规律。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矩形 11"/>
          <p:cNvSpPr/>
          <p:nvPr/>
        </p:nvSpPr>
        <p:spPr>
          <a:xfrm>
            <a:off x="2867025" y="1025525"/>
            <a:ext cx="4619625" cy="19573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（走）得（很慢很慢）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（转）得（飞快）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（吹）得（无影无踪）</a:t>
            </a:r>
            <a:endParaRPr lang="zh-CN" altLang="en-US" sz="28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矩形 12"/>
          <p:cNvSpPr>
            <a:spLocks noChangeArrowheads="1"/>
          </p:cNvSpPr>
          <p:nvPr/>
        </p:nvSpPr>
        <p:spPr bwMode="auto">
          <a:xfrm>
            <a:off x="831850" y="3040063"/>
            <a:ext cx="558800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试积累带有三点水和提手旁的字。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2" name="矩形 13"/>
          <p:cNvSpPr/>
          <p:nvPr/>
        </p:nvSpPr>
        <p:spPr>
          <a:xfrm>
            <a:off x="2262188" y="3459163"/>
            <a:ext cx="4619625" cy="7381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汗、拉</a:t>
            </a:r>
            <a:endParaRPr lang="zh-CN" altLang="en-US" sz="2800" b="1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0"/>
          <p:cNvPicPr>
            <a:picLocks noChangeAspect="1"/>
          </p:cNvPicPr>
          <p:nvPr/>
        </p:nvPicPr>
        <p:blipFill>
          <a:blip r:embed="rId1"/>
          <a:srcRect l="7245" t="4163" r="3743" b="54360"/>
          <a:stretch>
            <a:fillRect/>
          </a:stretch>
        </p:blipFill>
        <p:spPr>
          <a:xfrm>
            <a:off x="603250" y="965200"/>
            <a:ext cx="4114800" cy="2706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23554" name="矩形 1"/>
          <p:cNvSpPr/>
          <p:nvPr/>
        </p:nvSpPr>
        <p:spPr>
          <a:xfrm>
            <a:off x="4891088" y="912813"/>
            <a:ext cx="4052887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风娃娃在广场上把风筝吹得无影无踪，把人们晾晒的衣服吹跑了，把路边新栽的小树折断了，人们纷纷责怪他。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6208713" y="2492375"/>
            <a:ext cx="757238" cy="5238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栽</a:t>
            </a:r>
            <a:endParaRPr lang="zh-CN" altLang="en-US" sz="28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矩形 4"/>
          <p:cNvSpPr/>
          <p:nvPr/>
        </p:nvSpPr>
        <p:spPr>
          <a:xfrm>
            <a:off x="2082800" y="3829050"/>
            <a:ext cx="5768975" cy="768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0">
                <a:latin typeface="楷体" panose="02010609060101010101" pitchFamily="49" charset="-122"/>
                <a:ea typeface="楷体" panose="02010609060101010101" pitchFamily="49" charset="-122"/>
              </a:rPr>
              <a:t>载   栽   裁   戴</a:t>
            </a:r>
            <a:endParaRPr lang="zh-CN" altLang="en-US" sz="4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椭圆 6"/>
          <p:cNvSpPr/>
          <p:nvPr/>
        </p:nvSpPr>
        <p:spPr>
          <a:xfrm>
            <a:off x="2230438" y="4100513"/>
            <a:ext cx="274638" cy="3317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8" name="椭圆 7"/>
          <p:cNvSpPr/>
          <p:nvPr/>
        </p:nvSpPr>
        <p:spPr>
          <a:xfrm>
            <a:off x="3617913" y="4176713"/>
            <a:ext cx="301625" cy="2508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9" name="椭圆 8"/>
          <p:cNvSpPr/>
          <p:nvPr/>
        </p:nvSpPr>
        <p:spPr>
          <a:xfrm>
            <a:off x="4994275" y="4164013"/>
            <a:ext cx="333375" cy="2746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60" name="椭圆 9"/>
          <p:cNvSpPr/>
          <p:nvPr/>
        </p:nvSpPr>
        <p:spPr>
          <a:xfrm>
            <a:off x="6407150" y="4113213"/>
            <a:ext cx="333375" cy="3651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61" name="线形标注 1 1"/>
          <p:cNvSpPr/>
          <p:nvPr/>
        </p:nvSpPr>
        <p:spPr>
          <a:xfrm>
            <a:off x="7051675" y="3494088"/>
            <a:ext cx="1238250" cy="430212"/>
          </a:xfrm>
          <a:prstGeom prst="borderCallout1">
            <a:avLst>
              <a:gd name="adj1" fmla="val -4222"/>
              <a:gd name="adj2" fmla="val 11338"/>
              <a:gd name="adj3" fmla="val -138644"/>
              <a:gd name="adj4" fmla="val -23449"/>
            </a:avLst>
          </a:prstGeom>
          <a:solidFill>
            <a:schemeClr val="accent1"/>
          </a:solidFill>
          <a:ln w="12700">
            <a:solidFill>
              <a:srgbClr val="B8A05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0066FF"/>
                </a:solidFill>
              </a:rPr>
              <a:t>木字旁</a:t>
            </a:r>
            <a:endParaRPr lang="zh-CN" altLang="en-US" sz="2400" b="1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 animBg="1"/>
      <p:bldP spid="23558" grpId="0" animBg="1"/>
      <p:bldP spid="23559" grpId="0" animBg="1"/>
      <p:bldP spid="23560" grpId="0" animBg="1"/>
      <p:bldP spid="235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1"/>
          <p:cNvSpPr>
            <a:spLocks noChangeArrowheads="1"/>
          </p:cNvSpPr>
          <p:nvPr/>
        </p:nvSpPr>
        <p:spPr bwMode="auto">
          <a:xfrm>
            <a:off x="361950" y="3603625"/>
            <a:ext cx="63404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说一说你还知道哪些这样的词。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78" name="图片 4"/>
          <p:cNvPicPr>
            <a:picLocks noChangeAspect="1"/>
          </p:cNvPicPr>
          <p:nvPr/>
        </p:nvPicPr>
        <p:blipFill>
          <a:blip r:embed="rId1"/>
          <a:srcRect t="76" b="51687"/>
          <a:stretch>
            <a:fillRect/>
          </a:stretch>
        </p:blipFill>
        <p:spPr>
          <a:xfrm>
            <a:off x="2441575" y="623888"/>
            <a:ext cx="4260850" cy="2740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4579" name="矩形 5"/>
          <p:cNvSpPr/>
          <p:nvPr/>
        </p:nvSpPr>
        <p:spPr>
          <a:xfrm>
            <a:off x="3473450" y="1992313"/>
            <a:ext cx="677863" cy="2905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80" name="线形标注 1 6"/>
          <p:cNvSpPr/>
          <p:nvPr/>
        </p:nvSpPr>
        <p:spPr>
          <a:xfrm>
            <a:off x="6477000" y="2087563"/>
            <a:ext cx="1970088" cy="520700"/>
          </a:xfrm>
          <a:prstGeom prst="borderCallout1">
            <a:avLst>
              <a:gd name="adj1" fmla="val 57796"/>
              <a:gd name="adj2" fmla="val 319"/>
              <a:gd name="adj3" fmla="val 17023"/>
              <a:gd name="adj4" fmla="val -117921"/>
            </a:avLst>
          </a:prstGeom>
          <a:solidFill>
            <a:schemeClr val="accent1"/>
          </a:solidFill>
          <a:ln w="12700">
            <a:solidFill>
              <a:srgbClr val="B8A05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en-US" altLang="zh-CN" sz="2400" b="1" spc="0">
                <a:solidFill>
                  <a:srgbClr val="0066FF"/>
                </a:solidFill>
                <a:ea typeface="宋体" panose="02010600030101010101" pitchFamily="2" charset="-122"/>
              </a:rPr>
              <a:t>AABB</a:t>
            </a:r>
            <a:r>
              <a:rPr lang="zh-CN" altLang="en-US" sz="2400" b="1" spc="0">
                <a:solidFill>
                  <a:srgbClr val="0066FF"/>
                </a:solidFill>
              </a:rPr>
              <a:t>式词语</a:t>
            </a:r>
            <a:endParaRPr lang="zh-CN" altLang="en-US" sz="2400" b="1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2"/>
          <p:cNvSpPr>
            <a:spLocks noChangeArrowheads="1"/>
          </p:cNvSpPr>
          <p:nvPr/>
        </p:nvSpPr>
        <p:spPr bwMode="auto">
          <a:xfrm>
            <a:off x="830263" y="1412875"/>
            <a:ext cx="76835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再读课文，思考：风娃娃都去了哪些地方？做了什么事情？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矩形 3"/>
          <p:cNvSpPr/>
          <p:nvPr/>
        </p:nvSpPr>
        <p:spPr>
          <a:xfrm>
            <a:off x="830263" y="2816225"/>
            <a:ext cx="7359650" cy="16986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ts val="1000"/>
              </a:spcAft>
            </a:pP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地方：</a:t>
            </a: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田野、河边、广场。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事情：</a:t>
            </a: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转动风车、吹动大船、吹跑风筝、</a:t>
            </a:r>
            <a:endParaRPr lang="en-US" altLang="zh-CN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吹跑衣服、折断小树。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22250"/>
            <a:ext cx="2895600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4" name="矩形 5"/>
          <p:cNvSpPr/>
          <p:nvPr/>
        </p:nvSpPr>
        <p:spPr>
          <a:xfrm>
            <a:off x="3654425" y="319088"/>
            <a:ext cx="2035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>
            <a:spLocks noChangeArrowheads="1"/>
          </p:cNvSpPr>
          <p:nvPr/>
        </p:nvSpPr>
        <p:spPr bwMode="auto">
          <a:xfrm>
            <a:off x="346075" y="538163"/>
            <a:ext cx="76835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如果将这几件事情分类，你会怎么分？为什么？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矩形 2"/>
          <p:cNvSpPr/>
          <p:nvPr/>
        </p:nvSpPr>
        <p:spPr>
          <a:xfrm>
            <a:off x="346075" y="1933575"/>
            <a:ext cx="7359650" cy="5857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好事情：</a:t>
            </a: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转动风车、吹动大船。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矩形 3"/>
          <p:cNvSpPr/>
          <p:nvPr/>
        </p:nvSpPr>
        <p:spPr>
          <a:xfrm>
            <a:off x="346075" y="2740025"/>
            <a:ext cx="7683500" cy="5857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坏事情：</a:t>
            </a: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吹跑风筝、吹跑衣服、折断小树。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矩形 4"/>
          <p:cNvSpPr/>
          <p:nvPr/>
        </p:nvSpPr>
        <p:spPr>
          <a:xfrm>
            <a:off x="3832225" y="1349375"/>
            <a:ext cx="2225675" cy="584200"/>
          </a:xfrm>
          <a:prstGeom prst="rect">
            <a:avLst/>
          </a:prstGeom>
          <a:solidFill>
            <a:srgbClr val="27A9D7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帮助了别人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9" name="矩形 5"/>
          <p:cNvSpPr/>
          <p:nvPr/>
        </p:nvSpPr>
        <p:spPr>
          <a:xfrm>
            <a:off x="3832225" y="3403600"/>
            <a:ext cx="1828800" cy="585788"/>
          </a:xfrm>
          <a:prstGeom prst="rect">
            <a:avLst/>
          </a:prstGeom>
          <a:solidFill>
            <a:srgbClr val="27A9D7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帮了倒忙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 animBg="1"/>
      <p:bldP spid="266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49" name="组合 10"/>
          <p:cNvGrpSpPr/>
          <p:nvPr/>
        </p:nvGrpSpPr>
        <p:grpSpPr>
          <a:xfrm>
            <a:off x="414338" y="1571625"/>
            <a:ext cx="947737" cy="949325"/>
            <a:chOff x="1198880" y="1747520"/>
            <a:chExt cx="1148080" cy="1148080"/>
          </a:xfrm>
        </p:grpSpPr>
        <p:sp>
          <p:nvSpPr>
            <p:cNvPr id="27650" name="矩形 2"/>
            <p:cNvSpPr/>
            <p:nvPr/>
          </p:nvSpPr>
          <p:spPr>
            <a:xfrm>
              <a:off x="1198880" y="1747520"/>
              <a:ext cx="1148080" cy="114808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27651" name="直接连接符 4"/>
            <p:cNvCxnSpPr>
              <a:stCxn id="27650" idx="1"/>
              <a:endCxn id="27650" idx="3"/>
            </p:cNvCxnSpPr>
            <p:nvPr/>
          </p:nvCxnSpPr>
          <p:spPr>
            <a:xfrm>
              <a:off x="1198880" y="2321561"/>
              <a:ext cx="114808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52" name="直接连接符 7"/>
            <p:cNvCxnSpPr>
              <a:stCxn id="27650" idx="0"/>
              <a:endCxn id="27650" idx="2"/>
            </p:cNvCxnSpPr>
            <p:nvPr/>
          </p:nvCxnSpPr>
          <p:spPr>
            <a:xfrm flipH="1">
              <a:off x="1773881" y="1747520"/>
              <a:ext cx="0" cy="114808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3" name="组合 11"/>
          <p:cNvGrpSpPr/>
          <p:nvPr/>
        </p:nvGrpSpPr>
        <p:grpSpPr>
          <a:xfrm>
            <a:off x="1627188" y="1571625"/>
            <a:ext cx="949325" cy="949325"/>
            <a:chOff x="1198880" y="1747520"/>
            <a:chExt cx="1148080" cy="1148080"/>
          </a:xfrm>
        </p:grpSpPr>
        <p:sp>
          <p:nvSpPr>
            <p:cNvPr id="27654" name="矩形 12"/>
            <p:cNvSpPr/>
            <p:nvPr/>
          </p:nvSpPr>
          <p:spPr>
            <a:xfrm>
              <a:off x="1198880" y="1747520"/>
              <a:ext cx="1148080" cy="114808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27655" name="直接连接符 13"/>
            <p:cNvCxnSpPr>
              <a:stCxn id="27654" idx="1"/>
              <a:endCxn id="27654" idx="3"/>
            </p:cNvCxnSpPr>
            <p:nvPr/>
          </p:nvCxnSpPr>
          <p:spPr>
            <a:xfrm>
              <a:off x="1198880" y="2321561"/>
              <a:ext cx="114808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56" name="直接连接符 14"/>
            <p:cNvCxnSpPr>
              <a:stCxn id="27654" idx="0"/>
              <a:endCxn id="27654" idx="2"/>
            </p:cNvCxnSpPr>
            <p:nvPr/>
          </p:nvCxnSpPr>
          <p:spPr>
            <a:xfrm flipH="1">
              <a:off x="1772919" y="1747520"/>
              <a:ext cx="0" cy="114808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7" name="组合 15"/>
          <p:cNvGrpSpPr/>
          <p:nvPr/>
        </p:nvGrpSpPr>
        <p:grpSpPr>
          <a:xfrm>
            <a:off x="2841625" y="1571625"/>
            <a:ext cx="949325" cy="949325"/>
            <a:chOff x="1198880" y="1747520"/>
            <a:chExt cx="1148080" cy="1148080"/>
          </a:xfrm>
        </p:grpSpPr>
        <p:sp>
          <p:nvSpPr>
            <p:cNvPr id="27658" name="矩形 16"/>
            <p:cNvSpPr/>
            <p:nvPr/>
          </p:nvSpPr>
          <p:spPr>
            <a:xfrm>
              <a:off x="1198880" y="1747520"/>
              <a:ext cx="1148080" cy="114808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27659" name="直接连接符 17"/>
            <p:cNvCxnSpPr>
              <a:stCxn id="27658" idx="1"/>
              <a:endCxn id="27658" idx="3"/>
            </p:cNvCxnSpPr>
            <p:nvPr/>
          </p:nvCxnSpPr>
          <p:spPr>
            <a:xfrm>
              <a:off x="1198880" y="2321561"/>
              <a:ext cx="114808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60" name="直接连接符 18"/>
            <p:cNvCxnSpPr>
              <a:stCxn id="27658" idx="0"/>
              <a:endCxn id="27658" idx="2"/>
            </p:cNvCxnSpPr>
            <p:nvPr/>
          </p:nvCxnSpPr>
          <p:spPr>
            <a:xfrm flipH="1">
              <a:off x="1772921" y="1747520"/>
              <a:ext cx="0" cy="114808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61" name="组合 19"/>
          <p:cNvGrpSpPr/>
          <p:nvPr/>
        </p:nvGrpSpPr>
        <p:grpSpPr>
          <a:xfrm>
            <a:off x="4056063" y="1571625"/>
            <a:ext cx="949325" cy="949325"/>
            <a:chOff x="1198880" y="1747520"/>
            <a:chExt cx="1148080" cy="1148080"/>
          </a:xfrm>
        </p:grpSpPr>
        <p:sp>
          <p:nvSpPr>
            <p:cNvPr id="27662" name="矩形 20"/>
            <p:cNvSpPr/>
            <p:nvPr/>
          </p:nvSpPr>
          <p:spPr>
            <a:xfrm>
              <a:off x="1198880" y="1747520"/>
              <a:ext cx="1148080" cy="114808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27663" name="直接连接符 21"/>
            <p:cNvCxnSpPr>
              <a:stCxn id="27662" idx="1"/>
              <a:endCxn id="27662" idx="3"/>
            </p:cNvCxnSpPr>
            <p:nvPr/>
          </p:nvCxnSpPr>
          <p:spPr>
            <a:xfrm>
              <a:off x="1198880" y="2321561"/>
              <a:ext cx="114808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64" name="直接连接符 22"/>
            <p:cNvCxnSpPr>
              <a:stCxn id="27662" idx="0"/>
              <a:endCxn id="27662" idx="2"/>
            </p:cNvCxnSpPr>
            <p:nvPr/>
          </p:nvCxnSpPr>
          <p:spPr>
            <a:xfrm flipH="1">
              <a:off x="1772919" y="1747520"/>
              <a:ext cx="0" cy="114808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65" name="组合 23"/>
          <p:cNvGrpSpPr/>
          <p:nvPr/>
        </p:nvGrpSpPr>
        <p:grpSpPr>
          <a:xfrm>
            <a:off x="5272088" y="1571625"/>
            <a:ext cx="947737" cy="949325"/>
            <a:chOff x="1198880" y="1747520"/>
            <a:chExt cx="1148080" cy="1148080"/>
          </a:xfrm>
        </p:grpSpPr>
        <p:sp>
          <p:nvSpPr>
            <p:cNvPr id="27666" name="矩形 24"/>
            <p:cNvSpPr/>
            <p:nvPr/>
          </p:nvSpPr>
          <p:spPr>
            <a:xfrm>
              <a:off x="1198880" y="1747520"/>
              <a:ext cx="1148080" cy="114808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27667" name="直接连接符 25"/>
            <p:cNvCxnSpPr>
              <a:stCxn id="27666" idx="1"/>
              <a:endCxn id="27666" idx="3"/>
            </p:cNvCxnSpPr>
            <p:nvPr/>
          </p:nvCxnSpPr>
          <p:spPr>
            <a:xfrm>
              <a:off x="1198880" y="2321561"/>
              <a:ext cx="114808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68" name="直接连接符 26"/>
            <p:cNvCxnSpPr>
              <a:stCxn id="27666" idx="0"/>
              <a:endCxn id="27666" idx="2"/>
            </p:cNvCxnSpPr>
            <p:nvPr/>
          </p:nvCxnSpPr>
          <p:spPr>
            <a:xfrm flipH="1">
              <a:off x="1773881" y="1747520"/>
              <a:ext cx="0" cy="114808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69" name="组合 27"/>
          <p:cNvGrpSpPr/>
          <p:nvPr/>
        </p:nvGrpSpPr>
        <p:grpSpPr>
          <a:xfrm>
            <a:off x="6484938" y="1571625"/>
            <a:ext cx="949325" cy="949325"/>
            <a:chOff x="1198880" y="1747520"/>
            <a:chExt cx="1148080" cy="1148080"/>
          </a:xfrm>
        </p:grpSpPr>
        <p:sp>
          <p:nvSpPr>
            <p:cNvPr id="27670" name="矩形 28"/>
            <p:cNvSpPr/>
            <p:nvPr/>
          </p:nvSpPr>
          <p:spPr>
            <a:xfrm>
              <a:off x="1198880" y="1747520"/>
              <a:ext cx="1148080" cy="114808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27671" name="直接连接符 29"/>
            <p:cNvCxnSpPr>
              <a:stCxn id="27670" idx="1"/>
              <a:endCxn id="27670" idx="3"/>
            </p:cNvCxnSpPr>
            <p:nvPr/>
          </p:nvCxnSpPr>
          <p:spPr>
            <a:xfrm>
              <a:off x="1198880" y="2321561"/>
              <a:ext cx="114808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72" name="直接连接符 30"/>
            <p:cNvCxnSpPr>
              <a:stCxn id="27670" idx="0"/>
              <a:endCxn id="27670" idx="2"/>
            </p:cNvCxnSpPr>
            <p:nvPr/>
          </p:nvCxnSpPr>
          <p:spPr>
            <a:xfrm flipH="1">
              <a:off x="1772919" y="1747520"/>
              <a:ext cx="0" cy="114808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73" name="组合 31"/>
          <p:cNvGrpSpPr/>
          <p:nvPr/>
        </p:nvGrpSpPr>
        <p:grpSpPr>
          <a:xfrm>
            <a:off x="7699375" y="1571625"/>
            <a:ext cx="949325" cy="949325"/>
            <a:chOff x="1198880" y="1747520"/>
            <a:chExt cx="1148080" cy="1148080"/>
          </a:xfrm>
        </p:grpSpPr>
        <p:sp>
          <p:nvSpPr>
            <p:cNvPr id="27674" name="矩形 32"/>
            <p:cNvSpPr/>
            <p:nvPr/>
          </p:nvSpPr>
          <p:spPr>
            <a:xfrm>
              <a:off x="1198880" y="1747520"/>
              <a:ext cx="1148080" cy="114808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27675" name="直接连接符 33"/>
            <p:cNvCxnSpPr>
              <a:stCxn id="27674" idx="1"/>
              <a:endCxn id="27674" idx="3"/>
            </p:cNvCxnSpPr>
            <p:nvPr/>
          </p:nvCxnSpPr>
          <p:spPr>
            <a:xfrm>
              <a:off x="1198880" y="2321561"/>
              <a:ext cx="114808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76" name="直接连接符 34"/>
            <p:cNvCxnSpPr>
              <a:stCxn id="27674" idx="0"/>
              <a:endCxn id="27674" idx="2"/>
            </p:cNvCxnSpPr>
            <p:nvPr/>
          </p:nvCxnSpPr>
          <p:spPr>
            <a:xfrm flipH="1">
              <a:off x="1772921" y="1747520"/>
              <a:ext cx="0" cy="114808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77" name="矩形 35"/>
          <p:cNvSpPr/>
          <p:nvPr/>
        </p:nvSpPr>
        <p:spPr>
          <a:xfrm>
            <a:off x="417513" y="1550988"/>
            <a:ext cx="885825" cy="1016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pc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6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78" name="矩形 36"/>
          <p:cNvSpPr/>
          <p:nvPr/>
        </p:nvSpPr>
        <p:spPr>
          <a:xfrm>
            <a:off x="1619250" y="1563688"/>
            <a:ext cx="885825" cy="1016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pc="0">
                <a:latin typeface="楷体" panose="02010609060101010101" pitchFamily="49" charset="-122"/>
                <a:ea typeface="楷体" panose="02010609060101010101" pitchFamily="49" charset="-122"/>
              </a:rPr>
              <a:t>秧</a:t>
            </a:r>
            <a:endParaRPr lang="zh-CN" altLang="en-US" sz="6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79" name="矩形 37"/>
          <p:cNvSpPr/>
          <p:nvPr/>
        </p:nvSpPr>
        <p:spPr>
          <a:xfrm>
            <a:off x="2838450" y="1579563"/>
            <a:ext cx="885825" cy="1016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pc="0">
                <a:latin typeface="楷体" panose="02010609060101010101" pitchFamily="49" charset="-122"/>
                <a:ea typeface="楷体" panose="02010609060101010101" pitchFamily="49" charset="-122"/>
              </a:rPr>
              <a:t>汗</a:t>
            </a:r>
            <a:endParaRPr lang="zh-CN" altLang="en-US" sz="6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80" name="矩形 38"/>
          <p:cNvSpPr/>
          <p:nvPr/>
        </p:nvSpPr>
        <p:spPr>
          <a:xfrm>
            <a:off x="4065588" y="1574800"/>
            <a:ext cx="885825" cy="10144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pc="0"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endParaRPr lang="zh-CN" altLang="en-US" sz="6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81" name="矩形 39"/>
          <p:cNvSpPr/>
          <p:nvPr/>
        </p:nvSpPr>
        <p:spPr>
          <a:xfrm>
            <a:off x="5272088" y="1576388"/>
            <a:ext cx="885825" cy="1016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pc="0">
                <a:latin typeface="楷体" panose="02010609060101010101" pitchFamily="49" charset="-122"/>
                <a:ea typeface="楷体" panose="02010609060101010101" pitchFamily="49" charset="-122"/>
              </a:rPr>
              <a:t>伤</a:t>
            </a:r>
            <a:endParaRPr lang="zh-CN" altLang="en-US" sz="6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82" name="矩形 40"/>
          <p:cNvSpPr/>
          <p:nvPr/>
        </p:nvSpPr>
        <p:spPr>
          <a:xfrm>
            <a:off x="6521450" y="1533525"/>
            <a:ext cx="885825" cy="1016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pc="0"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  <a:endParaRPr lang="zh-CN" altLang="en-US" sz="6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83" name="矩形 41"/>
          <p:cNvSpPr/>
          <p:nvPr/>
        </p:nvSpPr>
        <p:spPr>
          <a:xfrm>
            <a:off x="7689850" y="1546225"/>
            <a:ext cx="885825" cy="1016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pc="0"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endParaRPr lang="zh-CN" altLang="en-US" sz="6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84" name="矩形 1"/>
          <p:cNvSpPr/>
          <p:nvPr/>
        </p:nvSpPr>
        <p:spPr>
          <a:xfrm>
            <a:off x="471488" y="2692400"/>
            <a:ext cx="2366962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左右结构：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独体结构：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85" name="矩形 1"/>
          <p:cNvSpPr/>
          <p:nvPr/>
        </p:nvSpPr>
        <p:spPr>
          <a:xfrm>
            <a:off x="2463800" y="2692400"/>
            <a:ext cx="5130800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  秧  汗  场  伤  路</a:t>
            </a:r>
            <a:endParaRPr lang="en-US" altLang="zh-CN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86" name="矩形 1"/>
          <p:cNvSpPr/>
          <p:nvPr/>
        </p:nvSpPr>
        <p:spPr>
          <a:xfrm>
            <a:off x="2463800" y="3417888"/>
            <a:ext cx="609600" cy="71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endParaRPr lang="en-US" altLang="zh-CN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87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22250"/>
            <a:ext cx="2895600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88" name="矩形 46"/>
          <p:cNvSpPr/>
          <p:nvPr/>
        </p:nvSpPr>
        <p:spPr>
          <a:xfrm>
            <a:off x="3654425" y="319088"/>
            <a:ext cx="2035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规范书写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84" grpId="0"/>
      <p:bldP spid="27685" grpId="0"/>
      <p:bldP spid="276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车.mp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65713" y="1033463"/>
            <a:ext cx="2484437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74" name="路.mp4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74800" y="1033463"/>
            <a:ext cx="2484438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5" name="矩形 1"/>
          <p:cNvSpPr/>
          <p:nvPr/>
        </p:nvSpPr>
        <p:spPr>
          <a:xfrm>
            <a:off x="1873250" y="3432175"/>
            <a:ext cx="1887538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左窄右宽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矩形 1"/>
          <p:cNvSpPr/>
          <p:nvPr/>
        </p:nvSpPr>
        <p:spPr>
          <a:xfrm>
            <a:off x="4572000" y="3432175"/>
            <a:ext cx="3754438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书写顺序：横、撇折、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横、竖。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039" fill="hold"/>
                                        <p:tgtEl>
                                          <p:spTgt spid="286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7760" fill="hold"/>
                                        <p:tgtEl>
                                          <p:spTgt spid="286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8673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8674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86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86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86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286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4"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场.mp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16038" y="2779713"/>
            <a:ext cx="1635125" cy="1652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698" name="得.mp4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16038" y="854075"/>
            <a:ext cx="1631950" cy="1652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699" name="汗.mp4">
            <a:hlinkClick r:id="" action="ppaction://media"/>
          </p:cNvPr>
          <p:cNvPicPr/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96013" y="854075"/>
            <a:ext cx="1631950" cy="1652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0" name="伤.mp4">
            <a:hlinkClick r:id="" action="ppaction://media"/>
          </p:cNvPr>
          <p:cNvPicPr/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210300" y="2779713"/>
            <a:ext cx="1631950" cy="1652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1" name="秧.mp4">
            <a:hlinkClick r:id="" action="ppaction://media"/>
          </p:cNvPr>
          <p:cNvPicPr/>
          <p:nvPr>
            <a:vide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754438" y="854075"/>
            <a:ext cx="1635125" cy="1652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2" name="急">
            <a:hlinkClick r:id="" action="ppaction://media"/>
          </p:cNvPr>
          <p:cNvPicPr>
            <a:picLocks noRot="1"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link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754438" y="2779713"/>
            <a:ext cx="1631950" cy="1652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CBF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29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22250"/>
            <a:ext cx="2895600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矩形 1"/>
          <p:cNvSpPr/>
          <p:nvPr/>
        </p:nvSpPr>
        <p:spPr>
          <a:xfrm>
            <a:off x="654050" y="1762125"/>
            <a:ext cx="3449638" cy="24558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spc="400">
                <a:latin typeface="楷体" panose="02010609060101010101" pitchFamily="49" charset="-122"/>
                <a:ea typeface="楷体" panose="02010609060101010101" pitchFamily="49" charset="-122"/>
              </a:rPr>
              <a:t>解落三秋叶</a:t>
            </a:r>
            <a:r>
              <a:rPr lang="en-US" altLang="zh-CN" sz="3200" b="1" spc="4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26670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spc="400">
                <a:latin typeface="楷体" panose="02010609060101010101" pitchFamily="49" charset="-122"/>
                <a:ea typeface="楷体" panose="02010609060101010101" pitchFamily="49" charset="-122"/>
              </a:rPr>
              <a:t>能开二月花。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26670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spc="400">
                <a:latin typeface="楷体" panose="02010609060101010101" pitchFamily="49" charset="-122"/>
                <a:ea typeface="楷体" panose="02010609060101010101" pitchFamily="49" charset="-122"/>
              </a:rPr>
              <a:t>过江千尺浪</a:t>
            </a:r>
            <a:r>
              <a:rPr lang="en-US" altLang="zh-CN" sz="3200" b="1" spc="4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26670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spc="400">
                <a:latin typeface="楷体" panose="02010609060101010101" pitchFamily="49" charset="-122"/>
                <a:ea typeface="楷体" panose="02010609060101010101" pitchFamily="49" charset="-122"/>
              </a:rPr>
              <a:t>入竹万竿斜。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3"/>
          <p:cNvPicPr>
            <a:picLocks noChangeAspect="1"/>
          </p:cNvPicPr>
          <p:nvPr/>
        </p:nvPicPr>
        <p:blipFill>
          <a:blip r:embed="rId2"/>
          <a:srcRect l="15781" t="18848" r="23400" b="48539"/>
          <a:stretch>
            <a:fillRect/>
          </a:stretch>
        </p:blipFill>
        <p:spPr>
          <a:xfrm>
            <a:off x="228600" y="152400"/>
            <a:ext cx="2481263" cy="954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3" name="文本框 1"/>
          <p:cNvSpPr txBox="1">
            <a:spLocks noChangeArrowheads="1"/>
          </p:cNvSpPr>
          <p:nvPr/>
        </p:nvSpPr>
        <p:spPr bwMode="auto">
          <a:xfrm>
            <a:off x="654050" y="325438"/>
            <a:ext cx="1781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4" name="矩形 4"/>
          <p:cNvSpPr/>
          <p:nvPr/>
        </p:nvSpPr>
        <p:spPr>
          <a:xfrm>
            <a:off x="3654425" y="319088"/>
            <a:ext cx="2035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5" name="矩形 5"/>
          <p:cNvSpPr>
            <a:spLocks noChangeArrowheads="1"/>
          </p:cNvSpPr>
          <p:nvPr/>
        </p:nvSpPr>
        <p:spPr bwMode="auto">
          <a:xfrm>
            <a:off x="4006850" y="1412875"/>
            <a:ext cx="4278313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猜一猜，这首古诗写的是什么？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6" name="矩形 6"/>
          <p:cNvSpPr/>
          <p:nvPr/>
        </p:nvSpPr>
        <p:spPr>
          <a:xfrm>
            <a:off x="1874838" y="1187450"/>
            <a:ext cx="700088" cy="70802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40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矩形 7"/>
          <p:cNvSpPr>
            <a:spLocks noChangeArrowheads="1"/>
          </p:cNvSpPr>
          <p:nvPr/>
        </p:nvSpPr>
        <p:spPr bwMode="auto">
          <a:xfrm>
            <a:off x="4103688" y="2617788"/>
            <a:ext cx="43307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在生活中，你们见过什么样的风？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3"/>
          <p:cNvPicPr>
            <a:picLocks noChangeAspect="1"/>
          </p:cNvPicPr>
          <p:nvPr/>
        </p:nvPicPr>
        <p:blipFill>
          <a:blip r:embed="rId1"/>
          <a:srcRect l="15781" t="18848" r="23400" b="48539"/>
          <a:stretch>
            <a:fillRect/>
          </a:stretch>
        </p:blipFill>
        <p:spPr>
          <a:xfrm>
            <a:off x="228600" y="415925"/>
            <a:ext cx="2481263" cy="796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2" name="矩形 6"/>
          <p:cNvSpPr/>
          <p:nvPr/>
        </p:nvSpPr>
        <p:spPr>
          <a:xfrm>
            <a:off x="885825" y="2030413"/>
            <a:ext cx="7416800" cy="14541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田野  风车  秧苗  点头  急忙  飞快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广场  伤心  路边  不住  还要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矩形 7"/>
          <p:cNvSpPr>
            <a:spLocks noChangeArrowheads="1"/>
          </p:cNvSpPr>
          <p:nvPr/>
        </p:nvSpPr>
        <p:spPr bwMode="auto">
          <a:xfrm>
            <a:off x="830263" y="1319213"/>
            <a:ext cx="76835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听写词语。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文本框 1"/>
          <p:cNvSpPr txBox="1">
            <a:spLocks noChangeArrowheads="1"/>
          </p:cNvSpPr>
          <p:nvPr/>
        </p:nvSpPr>
        <p:spPr bwMode="auto">
          <a:xfrm>
            <a:off x="627063" y="522288"/>
            <a:ext cx="1781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5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22250"/>
            <a:ext cx="2895600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6" name="矩形 10"/>
          <p:cNvSpPr/>
          <p:nvPr/>
        </p:nvSpPr>
        <p:spPr>
          <a:xfrm>
            <a:off x="3654425" y="319088"/>
            <a:ext cx="2035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1"/>
          <p:cNvSpPr/>
          <p:nvPr/>
        </p:nvSpPr>
        <p:spPr>
          <a:xfrm>
            <a:off x="946150" y="1590675"/>
            <a:ext cx="7251700" cy="2454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①帮助人们做好事，真容易，只要有力气就行。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②我帮人们做事情，为什么他们还责怪我呢？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6" name="矩形 2"/>
          <p:cNvSpPr>
            <a:spLocks noChangeArrowheads="1"/>
          </p:cNvSpPr>
          <p:nvPr/>
        </p:nvSpPr>
        <p:spPr bwMode="auto">
          <a:xfrm>
            <a:off x="1492250" y="536575"/>
            <a:ext cx="22764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听写句子。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1"/>
          <p:cNvSpPr>
            <a:spLocks noChangeArrowheads="1"/>
          </p:cNvSpPr>
          <p:nvPr/>
        </p:nvSpPr>
        <p:spPr bwMode="auto">
          <a:xfrm>
            <a:off x="1390650" y="404813"/>
            <a:ext cx="644525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风娃娃去了哪些地方？做了什么？最后的结果如何？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2770" name="表格 2"/>
          <p:cNvGraphicFramePr>
            <a:graphicFrameLocks noGrp="1"/>
          </p:cNvGraphicFramePr>
          <p:nvPr/>
        </p:nvGraphicFramePr>
        <p:xfrm>
          <a:off x="390525" y="1644650"/>
          <a:ext cx="8431212" cy="3041248"/>
        </p:xfrm>
        <a:graphic>
          <a:graphicData uri="http://schemas.openxmlformats.org/drawingml/2006/table">
            <a:tbl>
              <a:tblPr/>
              <a:tblGrid>
                <a:gridCol w="485775"/>
                <a:gridCol w="892175"/>
                <a:gridCol w="1579562"/>
                <a:gridCol w="5473700"/>
              </a:tblGrid>
              <a:tr h="822325"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风娃娃</a:t>
                      </a:r>
                      <a:endParaRPr lang="zh-CN" altLang="en-US" sz="2400" b="1"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vert="eaVert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来到田野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帮助风车转动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秧苗喝足了水，风娃娃高兴极了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823912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来到河边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吹动大船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拉船的船工们笑了，向风娃娃表示感谢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571500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来到广场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吹跑风筝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孩子们伤心极了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822325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B w="12700">
                      <a:round/>
                    </a:lnB>
                  </a:tcPr>
                </a:tc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B w="12700">
                      <a:round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吹跑衣服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lvl="0" algn="ctr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吹断小树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人们都生气了，纷纷责怪风娃娃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699" marB="4569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1"/>
          <p:cNvSpPr/>
          <p:nvPr/>
        </p:nvSpPr>
        <p:spPr>
          <a:xfrm>
            <a:off x="434975" y="2444750"/>
            <a:ext cx="8472488" cy="155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①帮助人们做好事，真容易，只要有力气就行。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②我帮人们做事情，为什么他们还责怪我呢？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4" name="矩形 2"/>
          <p:cNvSpPr>
            <a:spLocks noChangeArrowheads="1"/>
          </p:cNvSpPr>
          <p:nvPr/>
        </p:nvSpPr>
        <p:spPr bwMode="auto">
          <a:xfrm>
            <a:off x="434975" y="1296988"/>
            <a:ext cx="8196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齐读这两个句子，感受这两句话中包含的情感。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线形标注 1 3"/>
          <p:cNvSpPr/>
          <p:nvPr/>
        </p:nvSpPr>
        <p:spPr>
          <a:xfrm>
            <a:off x="3033713" y="1933575"/>
            <a:ext cx="1970087" cy="520700"/>
          </a:xfrm>
          <a:prstGeom prst="borderCallout1">
            <a:avLst>
              <a:gd name="adj1" fmla="val 57796"/>
              <a:gd name="adj2" fmla="val 319"/>
              <a:gd name="adj3" fmla="val 141051"/>
              <a:gd name="adj4" fmla="val -20106"/>
            </a:avLst>
          </a:prstGeom>
          <a:solidFill>
            <a:schemeClr val="accent1"/>
          </a:solidFill>
          <a:ln w="12700">
            <a:solidFill>
              <a:srgbClr val="B8A05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800" b="1" spc="0">
                <a:solidFill>
                  <a:srgbClr val="0066FF"/>
                </a:solidFill>
              </a:rPr>
              <a:t>高兴极了</a:t>
            </a:r>
            <a:endParaRPr lang="zh-CN" altLang="en-US" sz="2800" b="1">
              <a:solidFill>
                <a:srgbClr val="0066FF"/>
              </a:solidFill>
            </a:endParaRPr>
          </a:p>
        </p:txBody>
      </p:sp>
      <p:sp>
        <p:nvSpPr>
          <p:cNvPr id="33796" name="线形标注 1 4"/>
          <p:cNvSpPr/>
          <p:nvPr/>
        </p:nvSpPr>
        <p:spPr>
          <a:xfrm>
            <a:off x="3494088" y="3981450"/>
            <a:ext cx="3165475" cy="520700"/>
          </a:xfrm>
          <a:prstGeom prst="borderCallout1">
            <a:avLst>
              <a:gd name="adj1" fmla="val 57796"/>
              <a:gd name="adj2" fmla="val 319"/>
              <a:gd name="adj3" fmla="val -27273"/>
              <a:gd name="adj4" fmla="val -16255"/>
            </a:avLst>
          </a:prstGeom>
          <a:solidFill>
            <a:schemeClr val="accent1"/>
          </a:solidFill>
          <a:ln w="12700">
            <a:solidFill>
              <a:srgbClr val="B8A05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800" b="1" spc="0">
                <a:solidFill>
                  <a:srgbClr val="0066FF"/>
                </a:solidFill>
              </a:rPr>
              <a:t>疑惑、委屈、难过</a:t>
            </a:r>
            <a:endParaRPr lang="zh-CN" altLang="en-US" sz="2800" b="1">
              <a:solidFill>
                <a:srgbClr val="0066FF"/>
              </a:solidFill>
            </a:endParaRPr>
          </a:p>
        </p:txBody>
      </p:sp>
      <p:pic>
        <p:nvPicPr>
          <p:cNvPr id="3379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22250"/>
            <a:ext cx="2895600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8" name="矩形 7"/>
          <p:cNvSpPr/>
          <p:nvPr/>
        </p:nvSpPr>
        <p:spPr>
          <a:xfrm>
            <a:off x="3654425" y="319088"/>
            <a:ext cx="2035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5" grpId="0" animBg="1"/>
      <p:bldP spid="3379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3"/>
          <p:cNvSpPr>
            <a:spLocks noChangeArrowheads="1"/>
          </p:cNvSpPr>
          <p:nvPr/>
        </p:nvSpPr>
        <p:spPr bwMode="auto">
          <a:xfrm>
            <a:off x="636588" y="692150"/>
            <a:ext cx="7869238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自由朗读第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自然段，思考：风娃娃来到田野，看到了什么？他又做了什么？并用不同的记号标注出来：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用横线画出风娃娃看到的，用波浪线画出风娃娃做的。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3" y="1320800"/>
            <a:ext cx="8313737" cy="2984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35842" name="直接连接符 3"/>
          <p:cNvCxnSpPr/>
          <p:nvPr/>
        </p:nvCxnSpPr>
        <p:spPr>
          <a:xfrm>
            <a:off x="4022725" y="1846263"/>
            <a:ext cx="459263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43" name="直接连接符 4"/>
          <p:cNvCxnSpPr/>
          <p:nvPr/>
        </p:nvCxnSpPr>
        <p:spPr>
          <a:xfrm>
            <a:off x="517525" y="2466975"/>
            <a:ext cx="52641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4" name="矩形: 圆角 6"/>
          <p:cNvSpPr/>
          <p:nvPr/>
        </p:nvSpPr>
        <p:spPr>
          <a:xfrm>
            <a:off x="3048000" y="1978025"/>
            <a:ext cx="1524000" cy="423863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35845" name="图片 7"/>
          <p:cNvPicPr>
            <a:picLocks noChangeAspect="1"/>
          </p:cNvPicPr>
          <p:nvPr/>
        </p:nvPicPr>
        <p:blipFill>
          <a:blip r:embed="rId2"/>
          <a:srcRect l="67346" t="-12215"/>
          <a:stretch>
            <a:fillRect/>
          </a:stretch>
        </p:blipFill>
        <p:spPr>
          <a:xfrm>
            <a:off x="5843588" y="2371725"/>
            <a:ext cx="2986087" cy="131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5846" name="图片 8"/>
          <p:cNvPicPr>
            <a:picLocks noChangeAspect="1"/>
          </p:cNvPicPr>
          <p:nvPr/>
        </p:nvPicPr>
        <p:blipFill>
          <a:blip r:embed="rId2"/>
          <a:srcRect r="43752" b="15480"/>
          <a:stretch>
            <a:fillRect/>
          </a:stretch>
        </p:blipFill>
        <p:spPr>
          <a:xfrm>
            <a:off x="415925" y="3060700"/>
            <a:ext cx="5143500" cy="9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7" name="矩形: 圆角 9"/>
          <p:cNvSpPr/>
          <p:nvPr/>
        </p:nvSpPr>
        <p:spPr>
          <a:xfrm>
            <a:off x="2722563" y="2608263"/>
            <a:ext cx="711200" cy="423863"/>
          </a:xfrm>
          <a:prstGeom prst="roundRect">
            <a:avLst/>
          </a:prstGeom>
          <a:noFill/>
          <a:ln w="1905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35848" name="图片 2"/>
          <p:cNvPicPr>
            <a:picLocks noChangeAspect="1"/>
          </p:cNvPicPr>
          <p:nvPr/>
        </p:nvPicPr>
        <p:blipFill>
          <a:blip r:embed="rId3"/>
          <a:srcRect t="3664" r="5855"/>
          <a:stretch>
            <a:fillRect/>
          </a:stretch>
        </p:blipFill>
        <p:spPr>
          <a:xfrm>
            <a:off x="274638" y="1177925"/>
            <a:ext cx="8594725" cy="344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35849" name="矩形 12"/>
          <p:cNvSpPr>
            <a:spLocks noChangeArrowheads="1"/>
          </p:cNvSpPr>
          <p:nvPr/>
        </p:nvSpPr>
        <p:spPr bwMode="auto">
          <a:xfrm>
            <a:off x="1370013" y="479425"/>
            <a:ext cx="7869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再读课文，读出风娃娃的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使劲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0" name="椭圆 13"/>
          <p:cNvSpPr/>
          <p:nvPr/>
        </p:nvSpPr>
        <p:spPr>
          <a:xfrm>
            <a:off x="1462088" y="2368550"/>
            <a:ext cx="1365250" cy="11890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7" grpId="0" animBg="1"/>
      <p:bldP spid="35849" grpId="0"/>
      <p:bldP spid="3585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>
            <a:spLocks noChangeArrowheads="1"/>
          </p:cNvSpPr>
          <p:nvPr/>
        </p:nvSpPr>
        <p:spPr bwMode="auto">
          <a:xfrm>
            <a:off x="1454150" y="504825"/>
            <a:ext cx="62341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风车前后发生了什么样的变化？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6" name="矩形 2"/>
          <p:cNvSpPr/>
          <p:nvPr/>
        </p:nvSpPr>
        <p:spPr>
          <a:xfrm>
            <a:off x="341313" y="1408113"/>
            <a:ext cx="846137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前：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风车慢慢转动，抽上来的水断断续续地流着。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矩形 3"/>
          <p:cNvSpPr/>
          <p:nvPr/>
        </p:nvSpPr>
        <p:spPr>
          <a:xfrm>
            <a:off x="341313" y="2613025"/>
            <a:ext cx="846137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后：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风车一下子转得飞快！抽上来的水奔跑着，哗啦哗啦地向田里流去。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868" name="直接连接符 5"/>
          <p:cNvCxnSpPr/>
          <p:nvPr/>
        </p:nvCxnSpPr>
        <p:spPr>
          <a:xfrm>
            <a:off x="2814638" y="1990725"/>
            <a:ext cx="94456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69" name="直接连接符 6"/>
          <p:cNvCxnSpPr/>
          <p:nvPr/>
        </p:nvCxnSpPr>
        <p:spPr>
          <a:xfrm>
            <a:off x="4054475" y="3209925"/>
            <a:ext cx="1879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0" name="线形标注 1 7"/>
          <p:cNvSpPr/>
          <p:nvPr/>
        </p:nvSpPr>
        <p:spPr>
          <a:xfrm>
            <a:off x="2814638" y="2117725"/>
            <a:ext cx="5589587" cy="473075"/>
          </a:xfrm>
          <a:prstGeom prst="borderCallout1">
            <a:avLst>
              <a:gd name="adj1" fmla="val 57796"/>
              <a:gd name="adj2" fmla="val 319"/>
              <a:gd name="adj3" fmla="val -35273"/>
              <a:gd name="adj4" fmla="val -5514"/>
            </a:avLst>
          </a:prstGeom>
          <a:solidFill>
            <a:schemeClr val="accent1"/>
          </a:solidFill>
          <a:ln w="12700">
            <a:solidFill>
              <a:srgbClr val="B8A05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400" b="1" spc="0">
                <a:solidFill>
                  <a:srgbClr val="0066FF"/>
                </a:solidFill>
              </a:rPr>
              <a:t>语速稍慢，读出风车艰难、笨重的样子</a:t>
            </a:r>
            <a:endParaRPr lang="zh-CN" altLang="en-US" sz="2400" b="1">
              <a:solidFill>
                <a:srgbClr val="0066FF"/>
              </a:solidFill>
            </a:endParaRPr>
          </a:p>
        </p:txBody>
      </p:sp>
      <p:sp>
        <p:nvSpPr>
          <p:cNvPr id="36871" name="线形标注 1 8"/>
          <p:cNvSpPr/>
          <p:nvPr/>
        </p:nvSpPr>
        <p:spPr>
          <a:xfrm>
            <a:off x="2887663" y="3932238"/>
            <a:ext cx="5046662" cy="473075"/>
          </a:xfrm>
          <a:prstGeom prst="borderCallout1">
            <a:avLst>
              <a:gd name="adj1" fmla="val 57796"/>
              <a:gd name="adj2" fmla="val 319"/>
              <a:gd name="adj3" fmla="val -35273"/>
              <a:gd name="adj4" fmla="val -5514"/>
            </a:avLst>
          </a:prstGeom>
          <a:solidFill>
            <a:schemeClr val="accent1"/>
          </a:solidFill>
          <a:ln w="12700">
            <a:solidFill>
              <a:srgbClr val="B8A05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400" b="1" spc="0">
                <a:solidFill>
                  <a:srgbClr val="0066FF"/>
                </a:solidFill>
              </a:rPr>
              <a:t>语速加快，读出轻松、愉悦的语气</a:t>
            </a:r>
            <a:endParaRPr lang="zh-CN" altLang="en-US" sz="2400" b="1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70" grpId="0" animBg="1"/>
      <p:bldP spid="3687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>
            <a:spLocks noChangeArrowheads="1"/>
          </p:cNvSpPr>
          <p:nvPr/>
        </p:nvSpPr>
        <p:spPr bwMode="auto">
          <a:xfrm>
            <a:off x="638175" y="563563"/>
            <a:ext cx="7667625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秧苗笑着不住地点头，猜一猜：她会对风娃娃说些什么？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矩形 2"/>
          <p:cNvSpPr>
            <a:spLocks noChangeArrowheads="1"/>
          </p:cNvSpPr>
          <p:nvPr/>
        </p:nvSpPr>
        <p:spPr bwMode="auto">
          <a:xfrm>
            <a:off x="696913" y="1838325"/>
            <a:ext cx="7667625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生活中，你有没有帮助过别人，那是一种怎样的心情？风娃娃和你的心情一模一样。带着这样的感情朗读第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自然段。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2"/>
          <p:cNvSpPr/>
          <p:nvPr/>
        </p:nvSpPr>
        <p:spPr>
          <a:xfrm>
            <a:off x="1784350" y="544513"/>
            <a:ext cx="55753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风娃娃来到哪儿看见什么情况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4" name="矩形 3"/>
          <p:cNvSpPr/>
          <p:nvPr/>
        </p:nvSpPr>
        <p:spPr>
          <a:xfrm>
            <a:off x="1784350" y="1458913"/>
            <a:ext cx="55753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风娃娃做了什么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矩形 4"/>
          <p:cNvSpPr/>
          <p:nvPr/>
        </p:nvSpPr>
        <p:spPr>
          <a:xfrm>
            <a:off x="1784350" y="2373313"/>
            <a:ext cx="55753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结果如何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6" name="箭头: 下 5"/>
          <p:cNvSpPr/>
          <p:nvPr/>
        </p:nvSpPr>
        <p:spPr>
          <a:xfrm>
            <a:off x="4459288" y="1149350"/>
            <a:ext cx="225425" cy="309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8917" name="箭头: 下 6"/>
          <p:cNvSpPr/>
          <p:nvPr/>
        </p:nvSpPr>
        <p:spPr>
          <a:xfrm>
            <a:off x="4459288" y="2063750"/>
            <a:ext cx="225425" cy="309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8918" name="矩形 7"/>
          <p:cNvSpPr>
            <a:spLocks noChangeArrowheads="1"/>
          </p:cNvSpPr>
          <p:nvPr/>
        </p:nvSpPr>
        <p:spPr bwMode="auto">
          <a:xfrm>
            <a:off x="7359650" y="1160463"/>
            <a:ext cx="677863" cy="1725613"/>
          </a:xfrm>
          <a:prstGeom prst="rect">
            <a:avLst/>
          </a:prstGeom>
          <a:solidFill>
            <a:srgbClr val="27A9D7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spcBef>
                <a:spcPct val="0"/>
              </a:spcBef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写作顺序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9" name="矩形 8"/>
          <p:cNvSpPr>
            <a:spLocks noChangeArrowheads="1"/>
          </p:cNvSpPr>
          <p:nvPr/>
        </p:nvSpPr>
        <p:spPr bwMode="auto">
          <a:xfrm>
            <a:off x="1392238" y="3305175"/>
            <a:ext cx="6584950" cy="1274763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抓住关键词句，联系生活实际理解、体会，带着感情朗读。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4" grpId="0"/>
      <p:bldP spid="38915" grpId="0"/>
      <p:bldP spid="38916" grpId="0" animBg="1"/>
      <p:bldP spid="38917" grpId="0" animBg="1"/>
      <p:bldP spid="38918" grpId="0" animBg="1"/>
      <p:bldP spid="389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9937" name="表格 1"/>
          <p:cNvGraphicFramePr>
            <a:graphicFrameLocks noGrp="1"/>
          </p:cNvGraphicFramePr>
          <p:nvPr/>
        </p:nvGraphicFramePr>
        <p:xfrm>
          <a:off x="369888" y="1814512"/>
          <a:ext cx="8404225" cy="2601912"/>
        </p:xfrm>
        <a:graphic>
          <a:graphicData uri="http://schemas.openxmlformats.org/drawingml/2006/table">
            <a:tbl>
              <a:tblPr/>
              <a:tblGrid>
                <a:gridCol w="895350"/>
                <a:gridCol w="933450"/>
                <a:gridCol w="2022475"/>
                <a:gridCol w="1839912"/>
                <a:gridCol w="2713038"/>
              </a:tblGrid>
              <a:tr h="4556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哪里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事情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看见什么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做了什么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结果怎么样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21463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田野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转动风车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大风车正在慢慢转动，抽上来的水断断续续地流着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深深地吸了一口气，鼓起腮使劲向风车吹去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r>
                        <a:rPr lang="zh-CN" altLang="zh-CN" sz="23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风车转得飞快！抽上来的水奔跑着向田里流去，秧苗喝足了水，笑着不住地点头</a:t>
                      </a: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3" marR="68593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9957" name="矩形 2"/>
          <p:cNvSpPr>
            <a:spLocks noChangeArrowheads="1"/>
          </p:cNvSpPr>
          <p:nvPr/>
        </p:nvSpPr>
        <p:spPr bwMode="auto">
          <a:xfrm>
            <a:off x="1252538" y="498475"/>
            <a:ext cx="667226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依照表格口述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风娃娃来到田野转动风车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的故事内容。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3"/>
          <p:cNvSpPr/>
          <p:nvPr/>
        </p:nvSpPr>
        <p:spPr>
          <a:xfrm>
            <a:off x="1873250" y="750888"/>
            <a:ext cx="5395913" cy="36417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寒风　  凉风　  暖风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狂风　  台风　  暴风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和风细雨　  风和日丽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风平浪静　  风调雨顺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0938" y="758825"/>
            <a:ext cx="1647825" cy="636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4975" y="1395413"/>
            <a:ext cx="1057275" cy="849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600" y="4484688"/>
            <a:ext cx="817563" cy="658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582738"/>
            <a:ext cx="6869113" cy="2495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cxnSp>
        <p:nvCxnSpPr>
          <p:cNvPr id="40962" name="直接连接符 3"/>
          <p:cNvCxnSpPr/>
          <p:nvPr/>
        </p:nvCxnSpPr>
        <p:spPr>
          <a:xfrm>
            <a:off x="2097088" y="2473325"/>
            <a:ext cx="2074863" cy="31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63" name="直接连接符 4"/>
          <p:cNvCxnSpPr/>
          <p:nvPr/>
        </p:nvCxnSpPr>
        <p:spPr>
          <a:xfrm>
            <a:off x="1844675" y="3001963"/>
            <a:ext cx="239236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4" name="图片 6"/>
          <p:cNvPicPr>
            <a:picLocks noChangeAspect="1"/>
          </p:cNvPicPr>
          <p:nvPr/>
        </p:nvPicPr>
        <p:blipFill>
          <a:blip r:embed="rId2"/>
          <a:srcRect l="9596" r="14823" b="10794"/>
          <a:stretch>
            <a:fillRect/>
          </a:stretch>
        </p:blipFill>
        <p:spPr>
          <a:xfrm>
            <a:off x="6240463" y="2670175"/>
            <a:ext cx="2473325" cy="1946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40965" name="矩形 5"/>
          <p:cNvSpPr>
            <a:spLocks noChangeArrowheads="1"/>
          </p:cNvSpPr>
          <p:nvPr/>
        </p:nvSpPr>
        <p:spPr bwMode="auto">
          <a:xfrm>
            <a:off x="1325563" y="346075"/>
            <a:ext cx="6321425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1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通过图片，结合文中句子的描写，了解船工是如何拉大船的。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6" name="线形标注 1 10"/>
          <p:cNvSpPr/>
          <p:nvPr/>
        </p:nvSpPr>
        <p:spPr>
          <a:xfrm>
            <a:off x="1801813" y="4143375"/>
            <a:ext cx="3836987" cy="473075"/>
          </a:xfrm>
          <a:prstGeom prst="borderCallout1">
            <a:avLst>
              <a:gd name="adj1" fmla="val -3463"/>
              <a:gd name="adj2" fmla="val 6662"/>
              <a:gd name="adj3" fmla="val -241310"/>
              <a:gd name="adj4" fmla="val 9917"/>
            </a:avLst>
          </a:prstGeom>
          <a:solidFill>
            <a:schemeClr val="accent1"/>
          </a:solidFill>
          <a:ln w="12700">
            <a:solidFill>
              <a:srgbClr val="B8A05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0066FF"/>
                </a:solidFill>
              </a:rPr>
              <a:t>船工拉船的辛苦与艰难</a:t>
            </a:r>
            <a:endParaRPr lang="zh-CN" altLang="en-US" sz="2400" b="1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3"/>
          <p:cNvSpPr>
            <a:spLocks noChangeArrowheads="1"/>
          </p:cNvSpPr>
          <p:nvPr/>
        </p:nvSpPr>
        <p:spPr bwMode="auto">
          <a:xfrm>
            <a:off x="452438" y="1046163"/>
            <a:ext cx="788987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eaLnBrk="1" hangingPunct="0">
              <a:lnSpc>
                <a:spcPct val="12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风娃娃急忙跑过去，用力吹了口气，船为什么就能飞快地跑起来？</a:t>
            </a:r>
            <a:endParaRPr lang="zh-CN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椭圆 4"/>
          <p:cNvSpPr/>
          <p:nvPr/>
        </p:nvSpPr>
        <p:spPr>
          <a:xfrm>
            <a:off x="2471738" y="1058863"/>
            <a:ext cx="850900" cy="5794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987" name="矩形 5"/>
          <p:cNvSpPr/>
          <p:nvPr/>
        </p:nvSpPr>
        <p:spPr>
          <a:xfrm>
            <a:off x="2170113" y="488950"/>
            <a:ext cx="37941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指因为着急而行动加快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矩形 6"/>
          <p:cNvSpPr>
            <a:spLocks noChangeArrowheads="1"/>
          </p:cNvSpPr>
          <p:nvPr/>
        </p:nvSpPr>
        <p:spPr bwMode="auto">
          <a:xfrm>
            <a:off x="452438" y="2444750"/>
            <a:ext cx="404018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想象：船工们收起纤绳，会对风娃娃说哪些感谢的话？</a:t>
            </a:r>
            <a:endParaRPr lang="zh-CN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98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713" y="2190750"/>
            <a:ext cx="3784600" cy="2128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/>
      <p:bldP spid="4198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3009" name="表格 1"/>
          <p:cNvGraphicFramePr>
            <a:graphicFrameLocks noGrp="1"/>
          </p:cNvGraphicFramePr>
          <p:nvPr/>
        </p:nvGraphicFramePr>
        <p:xfrm>
          <a:off x="361950" y="1568450"/>
          <a:ext cx="8420100" cy="2359025"/>
        </p:xfrm>
        <a:graphic>
          <a:graphicData uri="http://schemas.openxmlformats.org/drawingml/2006/table">
            <a:tbl>
              <a:tblPr/>
              <a:tblGrid>
                <a:gridCol w="904875"/>
                <a:gridCol w="1028700"/>
                <a:gridCol w="2162175"/>
                <a:gridCol w="1725612"/>
                <a:gridCol w="2598738"/>
              </a:tblGrid>
              <a:tr h="5445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哪里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事情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看见什么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做了什么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结果怎么样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18145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r>
                        <a:rPr lang="zh-CN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河边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r>
                        <a:rPr lang="zh-CN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吹动大船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zh-CN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许多船工正拉着一艘大船，大船走得很慢很慢。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zh-CN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对着船帆用力吹了口气。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zh-CN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船飞快地跑了起来，船工们向风娃娃表示感谢。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029" name="矩形 2"/>
          <p:cNvSpPr>
            <a:spLocks noChangeArrowheads="1"/>
          </p:cNvSpPr>
          <p:nvPr/>
        </p:nvSpPr>
        <p:spPr bwMode="auto">
          <a:xfrm>
            <a:off x="706438" y="377825"/>
            <a:ext cx="6986588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对照板书上的表格，复述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吹动大船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的故事内容。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1"/>
          <p:cNvSpPr>
            <a:spLocks noChangeArrowheads="1"/>
          </p:cNvSpPr>
          <p:nvPr/>
        </p:nvSpPr>
        <p:spPr bwMode="auto">
          <a:xfrm>
            <a:off x="1600200" y="531813"/>
            <a:ext cx="594201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根据课文内容，完成表格填写。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4034" name="表格 13"/>
          <p:cNvGraphicFramePr>
            <a:graphicFrameLocks noGrp="1"/>
          </p:cNvGraphicFramePr>
          <p:nvPr/>
        </p:nvGraphicFramePr>
        <p:xfrm>
          <a:off x="130175" y="1266825"/>
          <a:ext cx="8882063" cy="3521076"/>
        </p:xfrm>
        <a:graphic>
          <a:graphicData uri="http://schemas.openxmlformats.org/drawingml/2006/table">
            <a:tbl>
              <a:tblPr/>
              <a:tblGrid>
                <a:gridCol w="831850"/>
                <a:gridCol w="908050"/>
                <a:gridCol w="1990725"/>
                <a:gridCol w="1778000"/>
                <a:gridCol w="3373438"/>
              </a:tblGrid>
              <a:tr h="5080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哪里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事情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看见什么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做了什么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结果怎么样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1004888"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1003300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1004888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B w="12700">
                      <a:round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4064" name="矩形 14"/>
          <p:cNvSpPr/>
          <p:nvPr/>
        </p:nvSpPr>
        <p:spPr>
          <a:xfrm>
            <a:off x="1014413" y="1819275"/>
            <a:ext cx="814387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吹跑风筝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65" name="矩形 15"/>
          <p:cNvSpPr/>
          <p:nvPr/>
        </p:nvSpPr>
        <p:spPr>
          <a:xfrm>
            <a:off x="1014413" y="2832100"/>
            <a:ext cx="814387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68580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吹跑衣服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66" name="矩形 16"/>
          <p:cNvSpPr/>
          <p:nvPr/>
        </p:nvSpPr>
        <p:spPr>
          <a:xfrm>
            <a:off x="958850" y="3833813"/>
            <a:ext cx="904875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68580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吹断小树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67" name="矩形 17"/>
          <p:cNvSpPr/>
          <p:nvPr/>
        </p:nvSpPr>
        <p:spPr>
          <a:xfrm>
            <a:off x="1941513" y="1833563"/>
            <a:ext cx="1898650" cy="942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几个孩子在放风筝</a:t>
            </a:r>
            <a:endParaRPr lang="zh-CN" altLang="en-US" sz="24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44068" name="矩形 18"/>
          <p:cNvSpPr/>
          <p:nvPr/>
        </p:nvSpPr>
        <p:spPr>
          <a:xfrm>
            <a:off x="1941513" y="2833688"/>
            <a:ext cx="1892300" cy="942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人们晾晒的衣服</a:t>
            </a:r>
            <a:endParaRPr lang="zh-CN" altLang="en-US" sz="24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44069" name="矩形 19"/>
          <p:cNvSpPr/>
          <p:nvPr/>
        </p:nvSpPr>
        <p:spPr>
          <a:xfrm>
            <a:off x="1941513" y="4032250"/>
            <a:ext cx="2071687" cy="500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新栽的小树</a:t>
            </a:r>
            <a:endParaRPr lang="zh-CN" altLang="en-US" sz="24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44070" name="矩形 20"/>
          <p:cNvSpPr/>
          <p:nvPr/>
        </p:nvSpPr>
        <p:spPr>
          <a:xfrm>
            <a:off x="5616575" y="3832225"/>
            <a:ext cx="3297238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人们都生气了，纷纷责怪他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71" name="矩形 21"/>
          <p:cNvSpPr/>
          <p:nvPr/>
        </p:nvSpPr>
        <p:spPr>
          <a:xfrm>
            <a:off x="3840163" y="2030413"/>
            <a:ext cx="1789112" cy="500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用力吹风筝</a:t>
            </a:r>
            <a:endParaRPr lang="zh-CN" altLang="en-US" sz="24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44072" name="矩形 22"/>
          <p:cNvSpPr/>
          <p:nvPr/>
        </p:nvSpPr>
        <p:spPr>
          <a:xfrm>
            <a:off x="3840163" y="2833688"/>
            <a:ext cx="1808162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吹跑了人们晾晒的衣服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73" name="矩形 23"/>
          <p:cNvSpPr/>
          <p:nvPr/>
        </p:nvSpPr>
        <p:spPr>
          <a:xfrm>
            <a:off x="3830638" y="3836988"/>
            <a:ext cx="1808162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折断了新栽的小树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74" name="矩形 24"/>
          <p:cNvSpPr/>
          <p:nvPr/>
        </p:nvSpPr>
        <p:spPr>
          <a:xfrm>
            <a:off x="5616575" y="1811338"/>
            <a:ext cx="3297238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风筝被吹得无影无踪，孩子们伤心极了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75" name="矩形 25"/>
          <p:cNvSpPr/>
          <p:nvPr/>
        </p:nvSpPr>
        <p:spPr>
          <a:xfrm>
            <a:off x="5616575" y="2840038"/>
            <a:ext cx="3297238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人们都生气了，纷纷责怪他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76" name="矩形 26"/>
          <p:cNvSpPr/>
          <p:nvPr/>
        </p:nvSpPr>
        <p:spPr>
          <a:xfrm>
            <a:off x="146050" y="3036888"/>
            <a:ext cx="803275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广场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4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4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4" grpId="0"/>
      <p:bldP spid="44065" grpId="0"/>
      <p:bldP spid="44066" grpId="0"/>
      <p:bldP spid="44067" grpId="0"/>
      <p:bldP spid="44068" grpId="0"/>
      <p:bldP spid="44069" grpId="0"/>
      <p:bldP spid="44070" grpId="0"/>
      <p:bldP spid="44071" grpId="0"/>
      <p:bldP spid="44072" grpId="0"/>
      <p:bldP spid="44073" grpId="0"/>
      <p:bldP spid="44074" grpId="0"/>
      <p:bldP spid="440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1"/>
          <p:cNvSpPr>
            <a:spLocks noChangeArrowheads="1"/>
          </p:cNvSpPr>
          <p:nvPr/>
        </p:nvSpPr>
        <p:spPr bwMode="auto">
          <a:xfrm>
            <a:off x="1706563" y="1160463"/>
            <a:ext cx="5837238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想象：当风娃娃吹跑了人们晾晒的衣服，吹断了新栽的小树，人们会怎样责怪他？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8" name="矩形 2"/>
          <p:cNvSpPr>
            <a:spLocks noChangeArrowheads="1"/>
          </p:cNvSpPr>
          <p:nvPr/>
        </p:nvSpPr>
        <p:spPr bwMode="auto">
          <a:xfrm>
            <a:off x="1706563" y="555625"/>
            <a:ext cx="80422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孩子们为什么伤心？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" y="862013"/>
            <a:ext cx="8312150" cy="1854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2" name="椭圆 2"/>
          <p:cNvSpPr/>
          <p:nvPr/>
        </p:nvSpPr>
        <p:spPr>
          <a:xfrm>
            <a:off x="2895600" y="2214563"/>
            <a:ext cx="863600" cy="3571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6083" name="矩形 3"/>
          <p:cNvSpPr>
            <a:spLocks noChangeArrowheads="1"/>
          </p:cNvSpPr>
          <p:nvPr/>
        </p:nvSpPr>
        <p:spPr bwMode="auto">
          <a:xfrm>
            <a:off x="520700" y="2871788"/>
            <a:ext cx="820737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风娃娃仅仅是做这些事而受到人们的责怪吗？他可能还做了什么事也受到了人们的责怪？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矩形 1"/>
          <p:cNvSpPr/>
          <p:nvPr/>
        </p:nvSpPr>
        <p:spPr>
          <a:xfrm>
            <a:off x="739775" y="793750"/>
            <a:ext cx="7662863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我是风，我进门不用钥匙，我能驾着乌云飞上塔顶，把橡树的叶子剥光，把房顶卷向天空，掀起巨浪把船儿击沉，我发起脾气来极可怕，但平静的时候，我却能帮人们做很多好事。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矩形 2"/>
          <p:cNvSpPr>
            <a:spLocks noChangeArrowheads="1"/>
          </p:cNvSpPr>
          <p:nvPr/>
        </p:nvSpPr>
        <p:spPr bwMode="auto">
          <a:xfrm>
            <a:off x="638175" y="1154113"/>
            <a:ext cx="804227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    高兴极了的风娃娃由于帮了倒忙，受到了人们的责备，风妈妈是怎样安慰他的呢？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0" name="矩形 3"/>
          <p:cNvSpPr/>
          <p:nvPr/>
        </p:nvSpPr>
        <p:spPr>
          <a:xfrm>
            <a:off x="650875" y="2074863"/>
            <a:ext cx="8042275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做事情光有好的愿望还不行，还要看是不是真的对别人有用。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22250"/>
            <a:ext cx="2895600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2" name="矩形 5"/>
          <p:cNvSpPr/>
          <p:nvPr/>
        </p:nvSpPr>
        <p:spPr>
          <a:xfrm>
            <a:off x="3654425" y="319088"/>
            <a:ext cx="2035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讨论交流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3" name="矩形 5"/>
          <p:cNvSpPr>
            <a:spLocks noChangeArrowheads="1"/>
          </p:cNvSpPr>
          <p:nvPr/>
        </p:nvSpPr>
        <p:spPr bwMode="auto">
          <a:xfrm>
            <a:off x="785813" y="2982913"/>
            <a:ext cx="47625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    齐读，说一说你读懂了什么。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4" name="矩形 6"/>
          <p:cNvSpPr>
            <a:spLocks noChangeArrowheads="1"/>
          </p:cNvSpPr>
          <p:nvPr/>
        </p:nvSpPr>
        <p:spPr bwMode="auto">
          <a:xfrm>
            <a:off x="785813" y="3541713"/>
            <a:ext cx="782955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    想想生活中有没有像风娃娃这样好心办坏事的情况，并说一说。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3" grpId="0"/>
      <p:bldP spid="4813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矩形 2"/>
          <p:cNvSpPr>
            <a:spLocks noChangeArrowheads="1"/>
          </p:cNvSpPr>
          <p:nvPr/>
        </p:nvSpPr>
        <p:spPr bwMode="auto">
          <a:xfrm>
            <a:off x="768350" y="1447800"/>
            <a:ext cx="76073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学完了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风娃娃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这篇小故事，我们知道了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4" name="矩形 3"/>
          <p:cNvSpPr/>
          <p:nvPr/>
        </p:nvSpPr>
        <p:spPr>
          <a:xfrm>
            <a:off x="841375" y="2757488"/>
            <a:ext cx="753427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做事情光有好的愿望还不行，还要看是不是真的对别人有用。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15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22250"/>
            <a:ext cx="2895600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9156" name="矩形 5"/>
          <p:cNvSpPr/>
          <p:nvPr/>
        </p:nvSpPr>
        <p:spPr>
          <a:xfrm>
            <a:off x="3654425" y="319088"/>
            <a:ext cx="2035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复述故事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矩形 1"/>
          <p:cNvSpPr>
            <a:spLocks noChangeArrowheads="1"/>
          </p:cNvSpPr>
          <p:nvPr/>
        </p:nvSpPr>
        <p:spPr bwMode="auto">
          <a:xfrm>
            <a:off x="974725" y="746125"/>
            <a:ext cx="755967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默读课文第</a:t>
            </a: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自然段，观察表格，说说自己的发现。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0178" name="表格 3"/>
          <p:cNvGraphicFramePr>
            <a:graphicFrameLocks noGrp="1"/>
          </p:cNvGraphicFramePr>
          <p:nvPr/>
        </p:nvGraphicFramePr>
        <p:xfrm>
          <a:off x="171450" y="2035175"/>
          <a:ext cx="8801100" cy="2762250"/>
        </p:xfrm>
        <a:graphic>
          <a:graphicData uri="http://schemas.openxmlformats.org/drawingml/2006/table">
            <a:tbl>
              <a:tblPr/>
              <a:tblGrid>
                <a:gridCol w="825500"/>
                <a:gridCol w="898525"/>
                <a:gridCol w="2108200"/>
                <a:gridCol w="1797050"/>
                <a:gridCol w="3171825"/>
              </a:tblGrid>
              <a:tr h="5080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哪里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事情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看见什么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做了什么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结果怎么样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22542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0198" name="矩形 4"/>
          <p:cNvSpPr/>
          <p:nvPr/>
        </p:nvSpPr>
        <p:spPr>
          <a:xfrm>
            <a:off x="5753100" y="2771775"/>
            <a:ext cx="3290888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风车转得飞快！抽上来的水奔跑着向田里流去，秧苗喝足了水，笑着不住地点头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9" name="矩形 5"/>
          <p:cNvSpPr/>
          <p:nvPr/>
        </p:nvSpPr>
        <p:spPr>
          <a:xfrm>
            <a:off x="171450" y="3436938"/>
            <a:ext cx="8032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田野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200" name="矩形 6"/>
          <p:cNvSpPr/>
          <p:nvPr/>
        </p:nvSpPr>
        <p:spPr>
          <a:xfrm>
            <a:off x="954088" y="3225800"/>
            <a:ext cx="966787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转动风车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201" name="矩形 7"/>
          <p:cNvSpPr/>
          <p:nvPr/>
        </p:nvSpPr>
        <p:spPr>
          <a:xfrm>
            <a:off x="1858963" y="2774950"/>
            <a:ext cx="2114550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大风车正在慢慢转动，抽上来的水断断续续地流着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202" name="矩形 8"/>
          <p:cNvSpPr/>
          <p:nvPr/>
        </p:nvSpPr>
        <p:spPr>
          <a:xfrm>
            <a:off x="3963988" y="2782888"/>
            <a:ext cx="1789112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深深地吸了一口气，鼓起腮使劲向风车吹去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768350"/>
            <a:ext cx="2403475" cy="18034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38" name="矩形 4"/>
          <p:cNvSpPr/>
          <p:nvPr/>
        </p:nvSpPr>
        <p:spPr>
          <a:xfrm>
            <a:off x="4284663" y="1601788"/>
            <a:ext cx="2224088" cy="7080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风娃娃</a:t>
            </a:r>
            <a:endParaRPr lang="zh-CN" altLang="en-US" sz="40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4852988" y="1185863"/>
            <a:ext cx="109061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</a:rPr>
              <a:t>w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</a:rPr>
              <a:t> wɑ</a:t>
            </a:r>
            <a:endParaRPr lang="zh-CN" altLang="en-US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矩形 6"/>
          <p:cNvSpPr>
            <a:spLocks noChangeArrowheads="1"/>
          </p:cNvSpPr>
          <p:nvPr/>
        </p:nvSpPr>
        <p:spPr bwMode="auto">
          <a:xfrm>
            <a:off x="725488" y="2571750"/>
            <a:ext cx="757872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风娃娃觉得自己长大了，他想像妈妈一样帮助别人做好事，他做了哪些事情呢？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1201" name="表格 1"/>
          <p:cNvGraphicFramePr>
            <a:graphicFrameLocks noGrp="1"/>
          </p:cNvGraphicFramePr>
          <p:nvPr/>
        </p:nvGraphicFramePr>
        <p:xfrm>
          <a:off x="171450" y="1423988"/>
          <a:ext cx="8801100" cy="2568575"/>
        </p:xfrm>
        <a:graphic>
          <a:graphicData uri="http://schemas.openxmlformats.org/drawingml/2006/table">
            <a:tbl>
              <a:tblPr/>
              <a:tblGrid>
                <a:gridCol w="825500"/>
                <a:gridCol w="898525"/>
                <a:gridCol w="2108200"/>
                <a:gridCol w="1797050"/>
                <a:gridCol w="3171825"/>
              </a:tblGrid>
              <a:tr h="5365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哪里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事情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看见什么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做了什么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结果怎么样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07" marR="4730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20320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221" name="矩形 2"/>
          <p:cNvSpPr/>
          <p:nvPr/>
        </p:nvSpPr>
        <p:spPr>
          <a:xfrm>
            <a:off x="8012113" y="1011238"/>
            <a:ext cx="1038225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（续表）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2" name="矩形 8"/>
          <p:cNvSpPr/>
          <p:nvPr/>
        </p:nvSpPr>
        <p:spPr>
          <a:xfrm>
            <a:off x="5780088" y="2301875"/>
            <a:ext cx="2989262" cy="1363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船飞快地跑了起来，船工们向风娃娃表示感谢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3" name="矩形 9"/>
          <p:cNvSpPr/>
          <p:nvPr/>
        </p:nvSpPr>
        <p:spPr>
          <a:xfrm>
            <a:off x="180975" y="2738438"/>
            <a:ext cx="8032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河边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4" name="矩形 10"/>
          <p:cNvSpPr/>
          <p:nvPr/>
        </p:nvSpPr>
        <p:spPr>
          <a:xfrm>
            <a:off x="965200" y="2527300"/>
            <a:ext cx="965200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吹动大船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5" name="矩形 11"/>
          <p:cNvSpPr/>
          <p:nvPr/>
        </p:nvSpPr>
        <p:spPr>
          <a:xfrm>
            <a:off x="1870075" y="2076450"/>
            <a:ext cx="2114550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许多船工正拉着一艘大船，大船走得很慢很慢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6" name="矩形 12"/>
          <p:cNvSpPr/>
          <p:nvPr/>
        </p:nvSpPr>
        <p:spPr>
          <a:xfrm>
            <a:off x="3973513" y="2305050"/>
            <a:ext cx="1789112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对着船帆用力吹了口气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2225" name="表格 1"/>
          <p:cNvGraphicFramePr>
            <a:graphicFrameLocks noGrp="1"/>
          </p:cNvGraphicFramePr>
          <p:nvPr/>
        </p:nvGraphicFramePr>
        <p:xfrm>
          <a:off x="130175" y="949325"/>
          <a:ext cx="8882063" cy="3952875"/>
        </p:xfrm>
        <a:graphic>
          <a:graphicData uri="http://schemas.openxmlformats.org/drawingml/2006/table">
            <a:tbl>
              <a:tblPr/>
              <a:tblGrid>
                <a:gridCol w="831850"/>
                <a:gridCol w="908050"/>
                <a:gridCol w="1990725"/>
                <a:gridCol w="1778000"/>
                <a:gridCol w="3373438"/>
              </a:tblGrid>
              <a:tr h="5080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哪里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事情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看见什么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做了什么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zh-CN" sz="2400" b="1">
                          <a:solidFill>
                            <a:srgbClr val="000000"/>
                          </a:solidFill>
                        </a:rPr>
                        <a:t>结果怎么样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47312" marR="47312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1001712"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20000"/>
                        </a:lnSpc>
                      </a:pPr>
                      <a:endParaRPr lang="zh-CN" altLang="zh-CN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1001712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1003300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B w="12700">
                      <a:round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4381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20000"/>
                        </a:lnSpc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7" marR="68587" marT="0" marB="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2261" name="矩形 2"/>
          <p:cNvSpPr/>
          <p:nvPr/>
        </p:nvSpPr>
        <p:spPr>
          <a:xfrm>
            <a:off x="7974013" y="546100"/>
            <a:ext cx="1038225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（续表）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62" name="矩形 17"/>
          <p:cNvSpPr/>
          <p:nvPr/>
        </p:nvSpPr>
        <p:spPr>
          <a:xfrm>
            <a:off x="1014413" y="1501775"/>
            <a:ext cx="814387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吹跑风筝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63" name="矩形 18"/>
          <p:cNvSpPr/>
          <p:nvPr/>
        </p:nvSpPr>
        <p:spPr>
          <a:xfrm>
            <a:off x="1014413" y="2514600"/>
            <a:ext cx="814387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68580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吹跑衣服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64" name="矩形 19"/>
          <p:cNvSpPr/>
          <p:nvPr/>
        </p:nvSpPr>
        <p:spPr>
          <a:xfrm>
            <a:off x="958850" y="3516313"/>
            <a:ext cx="904875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68580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吹断小树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65" name="矩形 20"/>
          <p:cNvSpPr/>
          <p:nvPr/>
        </p:nvSpPr>
        <p:spPr>
          <a:xfrm>
            <a:off x="1925638" y="1506538"/>
            <a:ext cx="1987550" cy="942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几个孩子在放风筝</a:t>
            </a:r>
            <a:endParaRPr lang="zh-CN" altLang="en-US" sz="24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52266" name="矩形 21"/>
          <p:cNvSpPr/>
          <p:nvPr/>
        </p:nvSpPr>
        <p:spPr>
          <a:xfrm>
            <a:off x="1931988" y="2516188"/>
            <a:ext cx="1892300" cy="942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人们晾晒的衣服</a:t>
            </a:r>
            <a:endParaRPr lang="zh-CN" altLang="en-US" sz="24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52267" name="矩形 22"/>
          <p:cNvSpPr/>
          <p:nvPr/>
        </p:nvSpPr>
        <p:spPr>
          <a:xfrm>
            <a:off x="1931988" y="3724275"/>
            <a:ext cx="1800225" cy="500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新栽的小树</a:t>
            </a:r>
            <a:endParaRPr lang="zh-CN" altLang="en-US" sz="24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52268" name="矩形 23"/>
          <p:cNvSpPr/>
          <p:nvPr/>
        </p:nvSpPr>
        <p:spPr>
          <a:xfrm>
            <a:off x="5616575" y="3514725"/>
            <a:ext cx="3297238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人们都生气了，纷纷责怪他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69" name="矩形 24"/>
          <p:cNvSpPr/>
          <p:nvPr/>
        </p:nvSpPr>
        <p:spPr>
          <a:xfrm>
            <a:off x="3840163" y="1712913"/>
            <a:ext cx="1808162" cy="500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用力吹风筝</a:t>
            </a:r>
            <a:endParaRPr lang="zh-CN" altLang="en-US" sz="24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52270" name="矩形 25"/>
          <p:cNvSpPr/>
          <p:nvPr/>
        </p:nvSpPr>
        <p:spPr>
          <a:xfrm>
            <a:off x="3840163" y="2516188"/>
            <a:ext cx="1808162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吹跑了人们晾晒的衣服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71" name="矩形 26"/>
          <p:cNvSpPr/>
          <p:nvPr/>
        </p:nvSpPr>
        <p:spPr>
          <a:xfrm>
            <a:off x="3830638" y="3519488"/>
            <a:ext cx="1808162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折断了新栽的小树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72" name="矩形 27"/>
          <p:cNvSpPr/>
          <p:nvPr/>
        </p:nvSpPr>
        <p:spPr>
          <a:xfrm>
            <a:off x="5616575" y="1493838"/>
            <a:ext cx="3297238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风筝被吹得无影无踪，孩子们伤心极了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73" name="矩形 28"/>
          <p:cNvSpPr/>
          <p:nvPr/>
        </p:nvSpPr>
        <p:spPr>
          <a:xfrm>
            <a:off x="5616575" y="2522538"/>
            <a:ext cx="3297238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人们都生气了，纷纷责怪他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74" name="矩形 29"/>
          <p:cNvSpPr/>
          <p:nvPr/>
        </p:nvSpPr>
        <p:spPr>
          <a:xfrm>
            <a:off x="146050" y="2719388"/>
            <a:ext cx="803275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广场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矩形 1"/>
          <p:cNvSpPr/>
          <p:nvPr/>
        </p:nvSpPr>
        <p:spPr>
          <a:xfrm>
            <a:off x="533400" y="790575"/>
            <a:ext cx="8078788" cy="3635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发现一：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文章各部分的叙述结构相似，都是按照风娃娃来到哪里，看见了什么，做了什么，结果怎么样的顺序来叙述的。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发现二：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自然段中在风娃娃帮助之前，事情都比较糟糕，在风娃娃的帮助下有了变化，人们都感谢他。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913" y="704850"/>
            <a:ext cx="5972175" cy="3063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思想气泡: 云 1"/>
          <p:cNvSpPr>
            <a:spLocks noChangeArrowheads="1"/>
          </p:cNvSpPr>
          <p:nvPr/>
        </p:nvSpPr>
        <p:spPr bwMode="auto">
          <a:xfrm>
            <a:off x="1787525" y="854075"/>
            <a:ext cx="2784475" cy="920750"/>
          </a:xfrm>
          <a:prstGeom prst="cloudCallout">
            <a:avLst>
              <a:gd name="adj1" fmla="val -34695"/>
              <a:gd name="adj2" fmla="val 38220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吹跑衣服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298" name="思想气泡: 云 2"/>
          <p:cNvSpPr>
            <a:spLocks noChangeArrowheads="1"/>
          </p:cNvSpPr>
          <p:nvPr/>
        </p:nvSpPr>
        <p:spPr bwMode="auto">
          <a:xfrm>
            <a:off x="4835525" y="854075"/>
            <a:ext cx="2784475" cy="920750"/>
          </a:xfrm>
          <a:prstGeom prst="cloudCallout">
            <a:avLst>
              <a:gd name="adj1" fmla="val -34695"/>
              <a:gd name="adj2" fmla="val 38220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吹断小树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299" name="矩形 3"/>
          <p:cNvSpPr>
            <a:spLocks noChangeArrowheads="1"/>
          </p:cNvSpPr>
          <p:nvPr/>
        </p:nvSpPr>
        <p:spPr bwMode="auto">
          <a:xfrm>
            <a:off x="879475" y="2379663"/>
            <a:ext cx="75692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自主选择其中一个，学着前面三件事的写法，将内容想象得更具体。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7" grpId="0" animBg="1"/>
      <p:bldP spid="5529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矩形 1"/>
          <p:cNvSpPr>
            <a:spLocks noChangeArrowheads="1"/>
          </p:cNvSpPr>
          <p:nvPr/>
        </p:nvSpPr>
        <p:spPr bwMode="auto">
          <a:xfrm>
            <a:off x="1819275" y="1047750"/>
            <a:ext cx="5534025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讨论怎样才能让风娃娃多做好事，不做或少做坏事，</a:t>
            </a: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做对别人有用的事等</a:t>
            </a: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2" name="矩形 2"/>
          <p:cNvSpPr/>
          <p:nvPr/>
        </p:nvSpPr>
        <p:spPr>
          <a:xfrm>
            <a:off x="2579688" y="461963"/>
            <a:ext cx="2244725" cy="5857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课后作业：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1"/>
          <p:cNvSpPr txBox="1"/>
          <p:nvPr/>
        </p:nvSpPr>
        <p:spPr>
          <a:xfrm>
            <a:off x="844550" y="1951038"/>
            <a:ext cx="60642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风娃娃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6" name="文本框 31"/>
          <p:cNvSpPr txBox="1"/>
          <p:nvPr/>
        </p:nvSpPr>
        <p:spPr>
          <a:xfrm>
            <a:off x="2025650" y="1604963"/>
            <a:ext cx="11779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文本框 38"/>
          <p:cNvSpPr txBox="1"/>
          <p:nvPr/>
        </p:nvSpPr>
        <p:spPr>
          <a:xfrm>
            <a:off x="2025650" y="3436938"/>
            <a:ext cx="11779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坏事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8" name="文本框 39"/>
          <p:cNvSpPr txBox="1"/>
          <p:nvPr/>
        </p:nvSpPr>
        <p:spPr>
          <a:xfrm>
            <a:off x="3448050" y="1296988"/>
            <a:ext cx="16002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吹风车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9" name="文本框 45"/>
          <p:cNvSpPr txBox="1"/>
          <p:nvPr/>
        </p:nvSpPr>
        <p:spPr>
          <a:xfrm>
            <a:off x="3435350" y="1960563"/>
            <a:ext cx="16002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吹船帆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0" name="文本框 46"/>
          <p:cNvSpPr txBox="1"/>
          <p:nvPr/>
        </p:nvSpPr>
        <p:spPr>
          <a:xfrm>
            <a:off x="3486150" y="2862263"/>
            <a:ext cx="1971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吹跑风筝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1" name="文本框 47"/>
          <p:cNvSpPr txBox="1"/>
          <p:nvPr/>
        </p:nvSpPr>
        <p:spPr>
          <a:xfrm>
            <a:off x="3486150" y="3402013"/>
            <a:ext cx="1971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吹跑衣服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2" name="文本框 48"/>
          <p:cNvSpPr txBox="1"/>
          <p:nvPr/>
        </p:nvSpPr>
        <p:spPr>
          <a:xfrm>
            <a:off x="3486150" y="3963988"/>
            <a:ext cx="1971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吹断小树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3" name="左大括号 8"/>
          <p:cNvSpPr/>
          <p:nvPr/>
        </p:nvSpPr>
        <p:spPr>
          <a:xfrm>
            <a:off x="1758950" y="1684338"/>
            <a:ext cx="276225" cy="2254250"/>
          </a:xfrm>
          <a:prstGeom prst="leftBrace">
            <a:avLst>
              <a:gd name="adj1" fmla="val 50817"/>
              <a:gd name="adj2" fmla="val 50000"/>
            </a:avLst>
          </a:prstGeom>
          <a:noFill/>
          <a:ln w="38100">
            <a:solidFill>
              <a:srgbClr val="C0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/>
          </a:p>
        </p:txBody>
      </p:sp>
      <p:sp>
        <p:nvSpPr>
          <p:cNvPr id="57354" name="左大括号 49"/>
          <p:cNvSpPr/>
          <p:nvPr/>
        </p:nvSpPr>
        <p:spPr>
          <a:xfrm>
            <a:off x="3270250" y="1392238"/>
            <a:ext cx="219075" cy="1095375"/>
          </a:xfrm>
          <a:prstGeom prst="leftBrace">
            <a:avLst>
              <a:gd name="adj1" fmla="val 50833"/>
              <a:gd name="adj2" fmla="val 48847"/>
            </a:avLst>
          </a:prstGeom>
          <a:noFill/>
          <a:ln w="38100">
            <a:solidFill>
              <a:srgbClr val="C0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/>
          </a:p>
        </p:txBody>
      </p:sp>
      <p:sp>
        <p:nvSpPr>
          <p:cNvPr id="57355" name="左大括号 50"/>
          <p:cNvSpPr/>
          <p:nvPr/>
        </p:nvSpPr>
        <p:spPr>
          <a:xfrm>
            <a:off x="3267075" y="3030538"/>
            <a:ext cx="219075" cy="1406525"/>
          </a:xfrm>
          <a:prstGeom prst="leftBrace">
            <a:avLst>
              <a:gd name="adj1" fmla="val 50827"/>
              <a:gd name="adj2" fmla="val 48847"/>
            </a:avLst>
          </a:prstGeom>
          <a:noFill/>
          <a:ln w="38100">
            <a:solidFill>
              <a:srgbClr val="C0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/>
          </a:p>
        </p:txBody>
      </p:sp>
      <p:sp>
        <p:nvSpPr>
          <p:cNvPr id="57356" name="左大括号 51"/>
          <p:cNvSpPr/>
          <p:nvPr/>
        </p:nvSpPr>
        <p:spPr>
          <a:xfrm rot="10800000">
            <a:off x="5438775" y="1296988"/>
            <a:ext cx="250825" cy="3140075"/>
          </a:xfrm>
          <a:prstGeom prst="leftBrace">
            <a:avLst>
              <a:gd name="adj1" fmla="val 50829"/>
              <a:gd name="adj2" fmla="val 50000"/>
            </a:avLst>
          </a:prstGeom>
          <a:noFill/>
          <a:ln w="38100">
            <a:solidFill>
              <a:srgbClr val="C0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/>
          </a:p>
        </p:txBody>
      </p:sp>
      <p:sp>
        <p:nvSpPr>
          <p:cNvPr id="57357" name="文本框 52"/>
          <p:cNvSpPr txBox="1"/>
          <p:nvPr/>
        </p:nvSpPr>
        <p:spPr>
          <a:xfrm>
            <a:off x="5927725" y="2027238"/>
            <a:ext cx="2670175" cy="1571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做事情要考虑对别人是不是真的有用</a:t>
            </a:r>
            <a:endParaRPr lang="zh-CN" altLang="en-US" sz="3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358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22250"/>
            <a:ext cx="2895600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7359" name="矩形 16"/>
          <p:cNvSpPr/>
          <p:nvPr/>
        </p:nvSpPr>
        <p:spPr>
          <a:xfrm>
            <a:off x="3654425" y="319088"/>
            <a:ext cx="2035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  <p:bldP spid="57348" grpId="0"/>
      <p:bldP spid="57349" grpId="0"/>
      <p:bldP spid="57350" grpId="0"/>
      <p:bldP spid="57351" grpId="0"/>
      <p:bldP spid="57352" grpId="0"/>
      <p:bldP spid="57354" grpId="0" animBg="1"/>
      <p:bldP spid="57355" grpId="0" animBg="1"/>
      <p:bldP spid="57356" grpId="0" animBg="1"/>
      <p:bldP spid="5735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2"/>
          <p:cNvSpPr>
            <a:spLocks noChangeArrowheads="1"/>
          </p:cNvSpPr>
          <p:nvPr/>
        </p:nvSpPr>
        <p:spPr bwMode="auto">
          <a:xfrm>
            <a:off x="585788" y="1379538"/>
            <a:ext cx="79724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自由轻声读课文，注意读准字音，读通句子，标出自然段序号。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把不认识的字圈出来，可以先猜一猜，也可以查字典，还可以问老师或者旁边的同学，弄清读音后，再多读几遍。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22250"/>
            <a:ext cx="2895600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矩形 4"/>
          <p:cNvSpPr/>
          <p:nvPr/>
        </p:nvSpPr>
        <p:spPr>
          <a:xfrm>
            <a:off x="3654425" y="319088"/>
            <a:ext cx="2035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3738" y="412750"/>
            <a:ext cx="3025775" cy="4271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16386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3" y="412750"/>
            <a:ext cx="3025775" cy="4271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16387" name="文本框 3"/>
          <p:cNvSpPr txBox="1"/>
          <p:nvPr/>
        </p:nvSpPr>
        <p:spPr>
          <a:xfrm>
            <a:off x="1384300" y="1476375"/>
            <a:ext cx="28892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8" name="文本框 4"/>
          <p:cNvSpPr txBox="1"/>
          <p:nvPr/>
        </p:nvSpPr>
        <p:spPr>
          <a:xfrm>
            <a:off x="1384300" y="2054225"/>
            <a:ext cx="2889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9" name="文本框 5"/>
          <p:cNvSpPr txBox="1"/>
          <p:nvPr/>
        </p:nvSpPr>
        <p:spPr>
          <a:xfrm>
            <a:off x="1384300" y="2998788"/>
            <a:ext cx="288925" cy="36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0" name="文本框 6"/>
          <p:cNvSpPr txBox="1"/>
          <p:nvPr/>
        </p:nvSpPr>
        <p:spPr>
          <a:xfrm>
            <a:off x="4800600" y="563563"/>
            <a:ext cx="288925" cy="36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1" name="文本框 7"/>
          <p:cNvSpPr txBox="1"/>
          <p:nvPr/>
        </p:nvSpPr>
        <p:spPr>
          <a:xfrm>
            <a:off x="4800600" y="933450"/>
            <a:ext cx="2889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2" name="文本框 8"/>
          <p:cNvSpPr txBox="1"/>
          <p:nvPr/>
        </p:nvSpPr>
        <p:spPr>
          <a:xfrm>
            <a:off x="4800600" y="1697038"/>
            <a:ext cx="28892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3" name="文本框 9"/>
          <p:cNvSpPr txBox="1"/>
          <p:nvPr/>
        </p:nvSpPr>
        <p:spPr>
          <a:xfrm>
            <a:off x="4800600" y="2238375"/>
            <a:ext cx="28892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1" grpId="0"/>
      <p:bldP spid="16392" grpId="0"/>
      <p:bldP spid="163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1"/>
          <p:cNvSpPr/>
          <p:nvPr/>
        </p:nvSpPr>
        <p:spPr>
          <a:xfrm>
            <a:off x="2843213" y="1196975"/>
            <a:ext cx="5932487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风娃娃想帮助人们，他鼓起腮使劲向风车吹去，水哗啦哗啦地向田里的秧苗流去。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0" name="矩形 3"/>
          <p:cNvSpPr/>
          <p:nvPr/>
        </p:nvSpPr>
        <p:spPr>
          <a:xfrm>
            <a:off x="1227138" y="3548063"/>
            <a:ext cx="111125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秧苗</a:t>
            </a:r>
            <a:endParaRPr lang="zh-CN" altLang="en-US" sz="32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5"/>
          <p:cNvSpPr/>
          <p:nvPr/>
        </p:nvSpPr>
        <p:spPr>
          <a:xfrm>
            <a:off x="2843213" y="3546475"/>
            <a:ext cx="5000625" cy="5857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禾苗、树苗、火苗、鱼苗</a:t>
            </a:r>
            <a:endParaRPr lang="zh-CN" altLang="en-US" sz="3200">
              <a:solidFill>
                <a:srgbClr val="0066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12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825" y="1241425"/>
            <a:ext cx="1778000" cy="177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0" grpId="0"/>
      <p:bldP spid="174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苗.mp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58850" y="1285875"/>
            <a:ext cx="2259013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4" name="矩形 2"/>
          <p:cNvSpPr/>
          <p:nvPr/>
        </p:nvSpPr>
        <p:spPr>
          <a:xfrm>
            <a:off x="3462338" y="1406525"/>
            <a:ext cx="487045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上宽下窄，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稍扁，横折的横段写在横中线上，中间的竖写在竖中线上。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8433"/>
                </p:tgtEl>
              </p:cMediaNode>
            </p:video>
          </p:childTnLst>
        </p:cTn>
      </p:par>
    </p:tnLst>
    <p:bldLst>
      <p:bldP spid="184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"/>
          <p:cNvSpPr/>
          <p:nvPr/>
        </p:nvSpPr>
        <p:spPr>
          <a:xfrm>
            <a:off x="2803525" y="1112838"/>
            <a:ext cx="185420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矩形 2"/>
          <p:cNvSpPr/>
          <p:nvPr/>
        </p:nvSpPr>
        <p:spPr>
          <a:xfrm>
            <a:off x="2932113" y="2195513"/>
            <a:ext cx="2717800" cy="7477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   使   劲</a:t>
            </a:r>
            <a:endParaRPr lang="zh-CN" altLang="en-US" sz="32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2871788" y="1936750"/>
            <a:ext cx="7270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</a:rPr>
              <a:t>ù</a:t>
            </a:r>
            <a:endParaRPr lang="zh-CN" altLang="en-US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0" name="文本框 4"/>
          <p:cNvSpPr txBox="1"/>
          <p:nvPr/>
        </p:nvSpPr>
        <p:spPr>
          <a:xfrm>
            <a:off x="3862388" y="1933575"/>
            <a:ext cx="7286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</a:rPr>
              <a:t>shǐ</a:t>
            </a:r>
            <a:endParaRPr lang="zh-CN" altLang="en-US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1" name="文本框 5"/>
          <p:cNvSpPr txBox="1"/>
          <p:nvPr/>
        </p:nvSpPr>
        <p:spPr>
          <a:xfrm>
            <a:off x="4922838" y="1933575"/>
            <a:ext cx="7270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</a:rPr>
              <a:t>j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</a:rPr>
              <a:t>ì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2" name="矩形 7"/>
          <p:cNvSpPr>
            <a:spLocks noChangeArrowheads="1"/>
          </p:cNvSpPr>
          <p:nvPr/>
        </p:nvSpPr>
        <p:spPr bwMode="auto">
          <a:xfrm>
            <a:off x="2049463" y="3444875"/>
            <a:ext cx="603885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练习用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使劲、帮助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说话。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3" name="任意多边形 3"/>
          <p:cNvSpPr/>
          <p:nvPr/>
        </p:nvSpPr>
        <p:spPr>
          <a:xfrm>
            <a:off x="3279775" y="1649413"/>
            <a:ext cx="901700" cy="355600"/>
          </a:xfrm>
          <a:custGeom>
            <a:avLst/>
            <a:gdLst>
              <a:gd name="connsiteX0" fmla="*/ 0 w 901965"/>
              <a:gd name="connsiteY0" fmla="*/ 355235 h 355235"/>
              <a:gd name="connsiteX1" fmla="*/ 467067 w 901965"/>
              <a:gd name="connsiteY1" fmla="*/ 0 h 355235"/>
              <a:gd name="connsiteX2" fmla="*/ 467067 w 901965"/>
              <a:gd name="connsiteY2" fmla="*/ 0 h 355235"/>
              <a:gd name="connsiteX3" fmla="*/ 861772 w 901965"/>
              <a:gd name="connsiteY3" fmla="*/ 302607 h 355235"/>
              <a:gd name="connsiteX4" fmla="*/ 868351 w 901965"/>
              <a:gd name="connsiteY4" fmla="*/ 328921 h 355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965" h="355235">
                <a:moveTo>
                  <a:pt x="0" y="355235"/>
                </a:moveTo>
                <a:lnTo>
                  <a:pt x="467067" y="0"/>
                </a:lnTo>
                <a:lnTo>
                  <a:pt x="467067" y="0"/>
                </a:lnTo>
                <a:lnTo>
                  <a:pt x="861772" y="302607"/>
                </a:lnTo>
                <a:cubicBezTo>
                  <a:pt x="928653" y="357427"/>
                  <a:pt x="898502" y="343174"/>
                  <a:pt x="868351" y="328921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C00000"/>
              </a:solidFill>
            </a:endParaRPr>
          </a:p>
        </p:txBody>
      </p:sp>
      <p:sp>
        <p:nvSpPr>
          <p:cNvPr id="19464" name="矩形 8"/>
          <p:cNvSpPr/>
          <p:nvPr/>
        </p:nvSpPr>
        <p:spPr>
          <a:xfrm>
            <a:off x="4359275" y="1157288"/>
            <a:ext cx="1852613" cy="5857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前鼻音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9465" name="直接连接符 5"/>
          <p:cNvCxnSpPr>
            <a:stCxn id="19464" idx="2"/>
            <a:endCxn id="19461" idx="0"/>
          </p:cNvCxnSpPr>
          <p:nvPr/>
        </p:nvCxnSpPr>
        <p:spPr>
          <a:xfrm flipH="1">
            <a:off x="5286375" y="1684338"/>
            <a:ext cx="0" cy="30797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9" grpId="0"/>
      <p:bldP spid="19460" grpId="0"/>
      <p:bldP spid="19461" grpId="0"/>
      <p:bldP spid="19462" grpId="0"/>
      <p:bldP spid="1946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3035</Words>
  <Application>WPS 演示</Application>
  <PresentationFormat>全屏显示(16:9)</PresentationFormat>
  <Paragraphs>490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Calibri Light</vt:lpstr>
      <vt:lpstr>等线</vt:lpstr>
      <vt:lpstr>楷体</vt:lpstr>
      <vt:lpstr>黑体</vt:lpstr>
      <vt:lpstr>微软雅黑</vt:lpstr>
      <vt:lpstr>Arial Unicode MS</vt:lpstr>
      <vt:lpstr>Times New Roman</vt:lpstr>
      <vt:lpstr>Cambria</vt:lpstr>
      <vt:lpstr>Arial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2017-07-25T02:42:00Z</dcterms:created>
  <dcterms:modified xsi:type="dcterms:W3CDTF">2023-09-25T13:08:01Z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93A54C38D2EE4C92805BB9251DE5867D_12</vt:lpwstr>
  </property>
</Properties>
</file>