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7" r:id="rId4"/>
  </p:sldMasterIdLst>
  <p:notesMasterIdLst>
    <p:notesMasterId r:id="rId30"/>
  </p:notesMasterIdLst>
  <p:sldIdLst>
    <p:sldId id="392" r:id="rId5"/>
    <p:sldId id="379" r:id="rId6"/>
    <p:sldId id="393" r:id="rId7"/>
    <p:sldId id="394" r:id="rId8"/>
    <p:sldId id="395" r:id="rId9"/>
    <p:sldId id="396" r:id="rId10"/>
    <p:sldId id="397" r:id="rId11"/>
    <p:sldId id="398" r:id="rId12"/>
    <p:sldId id="399" r:id="rId13"/>
    <p:sldId id="400" r:id="rId14"/>
    <p:sldId id="401" r:id="rId15"/>
    <p:sldId id="402" r:id="rId16"/>
    <p:sldId id="403" r:id="rId17"/>
    <p:sldId id="404" r:id="rId18"/>
    <p:sldId id="405" r:id="rId19"/>
    <p:sldId id="406" r:id="rId20"/>
    <p:sldId id="407" r:id="rId21"/>
    <p:sldId id="408" r:id="rId22"/>
    <p:sldId id="409" r:id="rId23"/>
    <p:sldId id="410" r:id="rId24"/>
    <p:sldId id="411" r:id="rId25"/>
    <p:sldId id="412" r:id="rId26"/>
    <p:sldId id="413" r:id="rId27"/>
    <p:sldId id="414" r:id="rId28"/>
    <p:sldId id="416" r:id="rId29"/>
  </p:sldIdLst>
  <p:sldSz cx="9144000" cy="5143500"/>
  <p:notesSz cx="6858000" cy="9144000"/>
  <p:custDataLst>
    <p:tags r:id="rId34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876" autoAdjust="0"/>
    <p:restoredTop sz="94660"/>
  </p:normalViewPr>
  <p:slideViewPr>
    <p:cSldViewPr>
      <p:cViewPr>
        <p:scale>
          <a:sx n="100" d="100"/>
          <a:sy n="100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819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AAB7390B-E44C-449A-92DC-1E8733F4E283}" type="datetime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819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819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819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endParaRPr lang="zh-CN" altLang="en-US" sz="1200">
              <a:latin typeface="楷体" panose="02010609060101010101" pitchFamily="49" charset="-122"/>
            </a:endParaRPr>
          </a:p>
        </p:txBody>
      </p:sp>
      <p:sp>
        <p:nvSpPr>
          <p:cNvPr id="819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BDB18302-3C5B-48CE-B249-B4D241DA4BFB}" type="slidenum">
              <a:rPr lang="zh-CN" altLang="en-US" sz="1200">
                <a:latin typeface="楷体" panose="02010609060101010101" pitchFamily="49" charset="-122"/>
              </a:rPr>
            </a:fld>
            <a:endParaRPr lang="zh-CN" altLang="en-US" sz="1200">
              <a:latin typeface="楷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625" y="-44450"/>
            <a:ext cx="9223375" cy="5219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7" name="矩形 2"/>
          <p:cNvSpPr/>
          <p:nvPr/>
        </p:nvSpPr>
        <p:spPr>
          <a:xfrm>
            <a:off x="255588" y="249238"/>
            <a:ext cx="8683625" cy="470058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楷体" panose="02010609060101010101" pitchFamily="49" charset="-122"/>
            </a:endParaRPr>
          </a:p>
        </p:txBody>
      </p:sp>
      <p:grpSp>
        <p:nvGrpSpPr>
          <p:cNvPr id="1028" name="组合 5"/>
          <p:cNvGrpSpPr/>
          <p:nvPr/>
        </p:nvGrpSpPr>
        <p:grpSpPr>
          <a:xfrm>
            <a:off x="8334375" y="4421188"/>
            <a:ext cx="973138" cy="1544637"/>
            <a:chOff x="1794451" y="1797269"/>
            <a:chExt cx="974237" cy="1545021"/>
          </a:xfrm>
        </p:grpSpPr>
        <p:pic>
          <p:nvPicPr>
            <p:cNvPr id="1029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32344" y="1797269"/>
              <a:ext cx="736344" cy="72403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030" name="文本框 5"/>
            <p:cNvSpPr txBox="1">
              <a:spLocks noChangeArrowheads="1"/>
            </p:cNvSpPr>
            <p:nvPr/>
          </p:nvSpPr>
          <p:spPr bwMode="auto">
            <a:xfrm>
              <a:off x="1794451" y="1905246"/>
              <a:ext cx="400502" cy="1437044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algn="just"/>
              <a:r>
                <a:rPr lang="zh-CN" altLang="en-US" sz="1400">
                  <a:latin typeface="宋体" panose="02010600030101010101" pitchFamily="2" charset="-122"/>
                </a:rPr>
                <a:t>龙小可</a:t>
              </a:r>
              <a:endParaRPr lang="zh-CN" altLang="en-US" sz="140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625" y="-44450"/>
            <a:ext cx="9223375" cy="5219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1" name="矩形 2"/>
          <p:cNvSpPr/>
          <p:nvPr/>
        </p:nvSpPr>
        <p:spPr>
          <a:xfrm>
            <a:off x="249238" y="230188"/>
            <a:ext cx="8683625" cy="470058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楷体" panose="02010609060101010101" pitchFamily="49" charset="-122"/>
            </a:endParaRPr>
          </a:p>
        </p:txBody>
      </p:sp>
      <p:sp>
        <p:nvSpPr>
          <p:cNvPr id="2052" name="五边形 5"/>
          <p:cNvSpPr/>
          <p:nvPr/>
        </p:nvSpPr>
        <p:spPr>
          <a:xfrm>
            <a:off x="-47625" y="114300"/>
            <a:ext cx="2784475" cy="681038"/>
          </a:xfrm>
          <a:prstGeom prst="homePlate">
            <a:avLst>
              <a:gd name="adj" fmla="val 50009"/>
            </a:avLst>
          </a:prstGeom>
          <a:solidFill>
            <a:srgbClr val="FFFFCC"/>
          </a:solidFill>
          <a:ln w="25400">
            <a:noFill/>
            <a:miter lim="800000"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楷体" panose="02010609060101010101" pitchFamily="49" charset="-122"/>
            </a:endParaRPr>
          </a:p>
        </p:txBody>
      </p:sp>
      <p:grpSp>
        <p:nvGrpSpPr>
          <p:cNvPr id="2053" name="组合 6"/>
          <p:cNvGrpSpPr/>
          <p:nvPr/>
        </p:nvGrpSpPr>
        <p:grpSpPr>
          <a:xfrm>
            <a:off x="8334375" y="4421188"/>
            <a:ext cx="973138" cy="1544637"/>
            <a:chOff x="1794451" y="1797269"/>
            <a:chExt cx="974237" cy="1545021"/>
          </a:xfrm>
        </p:grpSpPr>
        <p:pic>
          <p:nvPicPr>
            <p:cNvPr id="2054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32344" y="1797269"/>
              <a:ext cx="736344" cy="72403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055" name="文本框 6"/>
            <p:cNvSpPr txBox="1">
              <a:spLocks noChangeArrowheads="1"/>
            </p:cNvSpPr>
            <p:nvPr/>
          </p:nvSpPr>
          <p:spPr bwMode="auto">
            <a:xfrm>
              <a:off x="1794451" y="1905246"/>
              <a:ext cx="400502" cy="1437044"/>
            </a:xfrm>
            <a:prstGeom prst="rect">
              <a:avLst/>
            </a:prstGeom>
            <a:noFill/>
            <a:ln>
              <a:noFill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algn="just"/>
              <a:r>
                <a:rPr lang="zh-CN" altLang="en-US" sz="1400">
                  <a:latin typeface="宋体" panose="02010600030101010101" pitchFamily="2" charset="-122"/>
                </a:rPr>
                <a:t>龙小可</a:t>
              </a:r>
              <a:endParaRPr lang="zh-CN" altLang="en-US" sz="140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077" name="椭圆 2"/>
          <p:cNvGrpSpPr/>
          <p:nvPr/>
        </p:nvGrpSpPr>
        <p:grpSpPr>
          <a:xfrm>
            <a:off x="5735638" y="3986213"/>
            <a:ext cx="2622550" cy="446087"/>
            <a:chOff x="3613" y="2511"/>
            <a:chExt cx="1652" cy="281"/>
          </a:xfrm>
        </p:grpSpPr>
        <p:pic>
          <p:nvPicPr>
            <p:cNvPr id="3075" name="椭圆 2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613" y="2511"/>
              <a:ext cx="1652" cy="28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3076" name="Text Box 4"/>
            <p:cNvSpPr txBox="1"/>
            <p:nvPr/>
          </p:nvSpPr>
          <p:spPr>
            <a:xfrm>
              <a:off x="3860" y="2557"/>
              <a:ext cx="1157" cy="18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楷体" panose="02010609060101010101" pitchFamily="49" charset="-122"/>
              </a:endParaRPr>
            </a:p>
          </p:txBody>
        </p:sp>
      </p:grpSp>
      <p:pic>
        <p:nvPicPr>
          <p:cNvPr id="3078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3438" y="2705100"/>
            <a:ext cx="2159000" cy="1774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3" name="矩形 2"/>
          <p:cNvSpPr/>
          <p:nvPr/>
        </p:nvSpPr>
        <p:spPr>
          <a:xfrm>
            <a:off x="280988" y="233363"/>
            <a:ext cx="8582025" cy="4676775"/>
          </a:xfrm>
          <a:prstGeom prst="rect">
            <a:avLst/>
          </a:prstGeom>
          <a:solidFill>
            <a:srgbClr val="FFFFFF">
              <a:alpha val="89804"/>
            </a:srgbClr>
          </a:solidFill>
          <a:ln w="38100" cap="rnd" cmpd="thickThin">
            <a:solidFill>
              <a:schemeClr val="accent2">
                <a:lumMod val="50000"/>
              </a:schemeClr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5124" name="组合 3"/>
          <p:cNvGrpSpPr/>
          <p:nvPr/>
        </p:nvGrpSpPr>
        <p:grpSpPr>
          <a:xfrm>
            <a:off x="6442075" y="3660775"/>
            <a:ext cx="2560638" cy="1473200"/>
            <a:chOff x="5705022" y="3180286"/>
            <a:chExt cx="3390275" cy="1950990"/>
          </a:xfrm>
        </p:grpSpPr>
        <p:pic>
          <p:nvPicPr>
            <p:cNvPr id="5125" name="图片 4"/>
            <p:cNvPicPr>
              <a:picLocks noChangeAspect="1"/>
            </p:cNvPicPr>
            <p:nvPr/>
          </p:nvPicPr>
          <p:blipFill>
            <a:blip r:embed="rId3"/>
            <a:srcRect t="30686" b="50608"/>
            <a:stretch>
              <a:fillRect/>
            </a:stretch>
          </p:blipFill>
          <p:spPr>
            <a:xfrm>
              <a:off x="5705022" y="4179963"/>
              <a:ext cx="3390275" cy="95131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512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3360000">
              <a:off x="6305352" y="2862013"/>
              <a:ext cx="1728078" cy="236462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7" name="矩形 2"/>
          <p:cNvSpPr/>
          <p:nvPr/>
        </p:nvSpPr>
        <p:spPr>
          <a:xfrm>
            <a:off x="280988" y="233363"/>
            <a:ext cx="8582025" cy="4676775"/>
          </a:xfrm>
          <a:prstGeom prst="rect">
            <a:avLst/>
          </a:prstGeom>
          <a:solidFill>
            <a:srgbClr val="FFFFFF">
              <a:alpha val="89804"/>
            </a:srgbClr>
          </a:solidFill>
          <a:ln w="38100" cap="rnd" cmpd="thickThin">
            <a:solidFill>
              <a:schemeClr val="accent2">
                <a:lumMod val="50000"/>
              </a:schemeClr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1" name="图片 2"/>
          <p:cNvPicPr>
            <a:picLocks noChangeAspect="1"/>
          </p:cNvPicPr>
          <p:nvPr/>
        </p:nvPicPr>
        <p:blipFill>
          <a:blip r:embed="rId3"/>
          <a:srcRect t="30686" b="50608"/>
          <a:stretch>
            <a:fillRect/>
          </a:stretch>
        </p:blipFill>
        <p:spPr>
          <a:xfrm>
            <a:off x="6600825" y="4408488"/>
            <a:ext cx="2081213" cy="584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7172" name="图片 3"/>
          <p:cNvPicPr>
            <a:picLocks noChangeAspect="1"/>
          </p:cNvPicPr>
          <p:nvPr/>
        </p:nvPicPr>
        <p:blipFill>
          <a:blip r:embed="rId3"/>
          <a:srcRect t="57893" b="27161"/>
          <a:stretch>
            <a:fillRect/>
          </a:stretch>
        </p:blipFill>
        <p:spPr>
          <a:xfrm>
            <a:off x="-128587" y="4356100"/>
            <a:ext cx="2473325" cy="555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3" name="椭圆 4"/>
          <p:cNvSpPr/>
          <p:nvPr/>
        </p:nvSpPr>
        <p:spPr>
          <a:xfrm>
            <a:off x="522288" y="381000"/>
            <a:ext cx="1171575" cy="1171575"/>
          </a:xfrm>
          <a:prstGeom prst="ellipse">
            <a:avLst/>
          </a:prstGeom>
          <a:solidFill>
            <a:srgbClr val="FFB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174" name="椭圆 5"/>
          <p:cNvSpPr/>
          <p:nvPr/>
        </p:nvSpPr>
        <p:spPr>
          <a:xfrm>
            <a:off x="142875" y="3879850"/>
            <a:ext cx="528638" cy="528638"/>
          </a:xfrm>
          <a:prstGeom prst="ellipse">
            <a:avLst/>
          </a:prstGeom>
          <a:solidFill>
            <a:srgbClr val="FFB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7175" name="任意多边形 6"/>
          <p:cNvSpPr/>
          <p:nvPr/>
        </p:nvSpPr>
        <p:spPr>
          <a:xfrm>
            <a:off x="323850" y="0"/>
            <a:ext cx="8496300" cy="4791075"/>
          </a:xfrm>
          <a:custGeom>
            <a:avLst/>
            <a:gdLst>
              <a:gd name="connsiteX0" fmla="*/ 1901949 w 8496242"/>
              <a:gd name="connsiteY0" fmla="*/ 0 h 4790615"/>
              <a:gd name="connsiteX1" fmla="*/ 6594293 w 8496242"/>
              <a:gd name="connsiteY1" fmla="*/ 0 h 4790615"/>
              <a:gd name="connsiteX2" fmla="*/ 6623286 w 8496242"/>
              <a:gd name="connsiteY2" fmla="*/ 10834 h 4790615"/>
              <a:gd name="connsiteX3" fmla="*/ 8496242 w 8496242"/>
              <a:gd name="connsiteY3" fmla="*/ 2177593 h 4790615"/>
              <a:gd name="connsiteX4" fmla="*/ 4248121 w 8496242"/>
              <a:gd name="connsiteY4" fmla="*/ 4790615 h 4790615"/>
              <a:gd name="connsiteX5" fmla="*/ 0 w 8496242"/>
              <a:gd name="connsiteY5" fmla="*/ 2177593 h 4790615"/>
              <a:gd name="connsiteX6" fmla="*/ 1872957 w 8496242"/>
              <a:gd name="connsiteY6" fmla="*/ 10834 h 4790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496242" h="4790615">
                <a:moveTo>
                  <a:pt x="1901949" y="0"/>
                </a:moveTo>
                <a:lnTo>
                  <a:pt x="6594293" y="0"/>
                </a:lnTo>
                <a:lnTo>
                  <a:pt x="6623286" y="10834"/>
                </a:lnTo>
                <a:cubicBezTo>
                  <a:pt x="7753293" y="480413"/>
                  <a:pt x="8496242" y="1275636"/>
                  <a:pt x="8496242" y="2177593"/>
                </a:cubicBezTo>
                <a:cubicBezTo>
                  <a:pt x="8496242" y="3620725"/>
                  <a:pt x="6594293" y="4790615"/>
                  <a:pt x="4248121" y="4790615"/>
                </a:cubicBezTo>
                <a:cubicBezTo>
                  <a:pt x="1901949" y="4790615"/>
                  <a:pt x="0" y="3620725"/>
                  <a:pt x="0" y="2177593"/>
                </a:cubicBezTo>
                <a:cubicBezTo>
                  <a:pt x="0" y="1275636"/>
                  <a:pt x="742949" y="480413"/>
                  <a:pt x="1872957" y="108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6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700000">
            <a:off x="7353300" y="2859088"/>
            <a:ext cx="1722438" cy="16938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</p:pic>
      <p:pic>
        <p:nvPicPr>
          <p:cNvPr id="7177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200000">
            <a:off x="177006" y="257970"/>
            <a:ext cx="688975" cy="6778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9"/>
              </a:srgbClr>
            </a:outerShdw>
          </a:effectLst>
        </p:spPr>
      </p:pic>
      <p:pic>
        <p:nvPicPr>
          <p:cNvPr id="7178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913" y="3500438"/>
            <a:ext cx="688975" cy="6778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39998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800" b="1" i="0" u="none" kern="1200" baseline="0">
          <a:solidFill>
            <a:schemeClr val="tx1"/>
          </a:solidFill>
          <a:effectLst/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400" b="1" i="0" u="none" kern="1200" baseline="0">
          <a:solidFill>
            <a:schemeClr val="tx1"/>
          </a:solidFill>
          <a:effectLst/>
          <a:latin typeface="+mj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8.png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1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https://p0.ssl.qhimgs1.com/t016956975a2db8b571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713" y="1249363"/>
            <a:ext cx="3365500" cy="2727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19" name="Picture 4" descr="http://pic38.photophoto.cn/20160125/0012024832430445_b.jpg"/>
          <p:cNvPicPr>
            <a:picLocks noChangeAspect="1"/>
          </p:cNvPicPr>
          <p:nvPr/>
        </p:nvPicPr>
        <p:blipFill>
          <a:blip r:embed="rId2"/>
          <a:srcRect b="3178"/>
          <a:stretch>
            <a:fillRect/>
          </a:stretch>
        </p:blipFill>
        <p:spPr>
          <a:xfrm>
            <a:off x="4638675" y="1362075"/>
            <a:ext cx="3667125" cy="25257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0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3" y="96838"/>
            <a:ext cx="3816350" cy="962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9221" name="图片 8"/>
          <p:cNvPicPr>
            <a:picLocks noChangeAspect="1"/>
          </p:cNvPicPr>
          <p:nvPr/>
        </p:nvPicPr>
        <p:blipFill>
          <a:blip r:embed="rId4"/>
          <a:srcRect t="74914" r="77714" b="977"/>
          <a:stretch>
            <a:fillRect/>
          </a:stretch>
        </p:blipFill>
        <p:spPr>
          <a:xfrm>
            <a:off x="290513" y="444500"/>
            <a:ext cx="755650" cy="1227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22" name="文本框 9"/>
          <p:cNvSpPr txBox="1"/>
          <p:nvPr/>
        </p:nvSpPr>
        <p:spPr>
          <a:xfrm>
            <a:off x="903288" y="274638"/>
            <a:ext cx="2590800" cy="58420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dist" hangingPunct="0"/>
            <a:r>
              <a:rPr lang="zh-CN" altLang="en-US" sz="3200" b="1" spc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3" name="图片 10"/>
          <p:cNvPicPr>
            <a:picLocks noChangeAspect="1"/>
          </p:cNvPicPr>
          <p:nvPr/>
        </p:nvPicPr>
        <p:blipFill>
          <a:blip r:embed="rId4"/>
          <a:srcRect t="74914" r="77714" b="977"/>
          <a:stretch>
            <a:fillRect/>
          </a:stretch>
        </p:blipFill>
        <p:spPr>
          <a:xfrm>
            <a:off x="3116263" y="444500"/>
            <a:ext cx="755650" cy="1227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1117600" y="1004888"/>
            <a:ext cx="7202488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今天搬运粮食，只许出力，不许偷嘴。谁偷嘴就要处罚谁。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5" name="文本框 2"/>
          <p:cNvSpPr txBox="1"/>
          <p:nvPr/>
        </p:nvSpPr>
        <p:spPr>
          <a:xfrm>
            <a:off x="1117600" y="2228850"/>
            <a:ext cx="7202488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①想一想：这句话要读出什么样的语气？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8436" name="文本框 3"/>
          <p:cNvSpPr txBox="1"/>
          <p:nvPr/>
        </p:nvSpPr>
        <p:spPr>
          <a:xfrm>
            <a:off x="1117600" y="2935288"/>
            <a:ext cx="7202488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②从蚂蚁队长的禁令中，你感受到了什么？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8437" name="文本框 4"/>
          <p:cNvSpPr txBox="1"/>
          <p:nvPr/>
        </p:nvSpPr>
        <p:spPr>
          <a:xfrm>
            <a:off x="1535113" y="3578225"/>
            <a:ext cx="276542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态度坚决、威严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8" name="矩形 5"/>
          <p:cNvSpPr/>
          <p:nvPr/>
        </p:nvSpPr>
        <p:spPr>
          <a:xfrm>
            <a:off x="7040563" y="1041400"/>
            <a:ext cx="10572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偷嘴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8439" name="对话气泡: 圆角矩形 7"/>
          <p:cNvSpPr/>
          <p:nvPr/>
        </p:nvSpPr>
        <p:spPr>
          <a:xfrm>
            <a:off x="6283325" y="481013"/>
            <a:ext cx="1533525" cy="420687"/>
          </a:xfrm>
          <a:prstGeom prst="wedgeRoundRectCallout">
            <a:avLst>
              <a:gd name="adj1" fmla="val 27204"/>
              <a:gd name="adj2" fmla="val 92130"/>
              <a:gd name="adj3" fmla="val 16667"/>
            </a:avLst>
          </a:prstGeom>
          <a:solidFill>
            <a:srgbClr val="C55A11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偷吃东西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  <p:bldP spid="18438" grpId="0"/>
      <p:bldP spid="184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663575" y="757238"/>
            <a:ext cx="770890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一只小蚂蚁在队列里嘀咕：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要是偷嘴的是您呢？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蚂蚁队长说：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照样要受处罚。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矩形 3"/>
          <p:cNvSpPr/>
          <p:nvPr/>
        </p:nvSpPr>
        <p:spPr>
          <a:xfrm>
            <a:off x="4603750" y="782638"/>
            <a:ext cx="9064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嘀咕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9460" name="对话气泡: 圆角矩形 4"/>
          <p:cNvSpPr/>
          <p:nvPr/>
        </p:nvSpPr>
        <p:spPr>
          <a:xfrm>
            <a:off x="3703638" y="292100"/>
            <a:ext cx="2782887" cy="420688"/>
          </a:xfrm>
          <a:prstGeom prst="wedgeRoundRectCallout">
            <a:avLst>
              <a:gd name="adj1" fmla="val -1903"/>
              <a:gd name="adj2" fmla="val 84366"/>
              <a:gd name="adj3" fmla="val 16667"/>
            </a:avLst>
          </a:prstGeom>
          <a:solidFill>
            <a:srgbClr val="C55A11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小声说；私下里说</a:t>
            </a:r>
            <a:endParaRPr lang="zh-CN" altLang="en-US" sz="2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文本框 5"/>
          <p:cNvSpPr txBox="1"/>
          <p:nvPr/>
        </p:nvSpPr>
        <p:spPr>
          <a:xfrm>
            <a:off x="663575" y="1916113"/>
            <a:ext cx="4148138" cy="5413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小蚂蚁的话应该怎样读？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2" name="文本框 6"/>
          <p:cNvSpPr txBox="1"/>
          <p:nvPr/>
        </p:nvSpPr>
        <p:spPr>
          <a:xfrm>
            <a:off x="4641850" y="1916113"/>
            <a:ext cx="2727325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小声地、质疑地</a:t>
            </a:r>
            <a:endParaRPr lang="zh-CN" altLang="en-US" sz="28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3" name="文本框 7"/>
          <p:cNvSpPr txBox="1"/>
          <p:nvPr/>
        </p:nvSpPr>
        <p:spPr>
          <a:xfrm>
            <a:off x="663575" y="2559050"/>
            <a:ext cx="7637463" cy="5413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从小蚂蚁的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嘀咕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中，你能读懂它的心声吗？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4" name="文本框 8"/>
          <p:cNvSpPr txBox="1"/>
          <p:nvPr/>
        </p:nvSpPr>
        <p:spPr>
          <a:xfrm>
            <a:off x="882650" y="3100388"/>
            <a:ext cx="3489325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怕蚂蚁队长不受约束</a:t>
            </a:r>
            <a:endParaRPr lang="zh-CN" altLang="en-US" sz="28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5" name="文本框 9"/>
          <p:cNvSpPr txBox="1"/>
          <p:nvPr/>
        </p:nvSpPr>
        <p:spPr>
          <a:xfrm>
            <a:off x="663575" y="3700463"/>
            <a:ext cx="6508750" cy="54133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2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说说蚂蚁队长给你留下了怎样的印象。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9466" name="文本框 10"/>
          <p:cNvSpPr txBox="1"/>
          <p:nvPr/>
        </p:nvSpPr>
        <p:spPr>
          <a:xfrm>
            <a:off x="882650" y="4249738"/>
            <a:ext cx="4765675" cy="608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纪律严明、威严、一视同仁</a:t>
            </a:r>
            <a:endParaRPr lang="zh-CN" altLang="en-US" sz="28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 animBg="1"/>
      <p:bldP spid="19461" grpId="0"/>
      <p:bldP spid="19462" grpId="0"/>
      <p:bldP spid="19463" grpId="0"/>
      <p:bldP spid="19464" grpId="0"/>
      <p:bldP spid="19465" grpId="0"/>
      <p:bldP spid="194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530225" y="627063"/>
            <a:ext cx="8242300" cy="1125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奶酪多诱人啊！抬着它，不要说吃，单是闻闻，都要淌口水。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3" name="文本框 2"/>
          <p:cNvSpPr txBox="1"/>
          <p:nvPr/>
        </p:nvSpPr>
        <p:spPr>
          <a:xfrm>
            <a:off x="530225" y="1641475"/>
            <a:ext cx="6323013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说一说：这是一块怎样的奶酪？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484" name="文本框 3"/>
          <p:cNvSpPr txBox="1"/>
          <p:nvPr/>
        </p:nvSpPr>
        <p:spPr>
          <a:xfrm>
            <a:off x="530225" y="2105025"/>
            <a:ext cx="8175625" cy="1058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单是、淌口水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可以感受到奶酪又香又甜，让人无法拒绝，大家都想吃。</a:t>
            </a:r>
            <a:endParaRPr lang="zh-CN" altLang="en-US" sz="28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5" name="文本框 4"/>
          <p:cNvSpPr txBox="1"/>
          <p:nvPr/>
        </p:nvSpPr>
        <p:spPr>
          <a:xfrm>
            <a:off x="530225" y="3232150"/>
            <a:ext cx="8175625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诱人的奶酪就在嘴边，是什么力量使它们忍住了偷吃奶酪呢？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0486" name="文本框 5"/>
          <p:cNvSpPr txBox="1"/>
          <p:nvPr/>
        </p:nvSpPr>
        <p:spPr>
          <a:xfrm>
            <a:off x="1044575" y="4273550"/>
            <a:ext cx="3573463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强大的毅力和纪律性。</a:t>
            </a:r>
            <a:endParaRPr lang="zh-CN" altLang="en-US" sz="28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487" name="组合 7"/>
          <p:cNvGrpSpPr/>
          <p:nvPr/>
        </p:nvGrpSpPr>
        <p:grpSpPr>
          <a:xfrm>
            <a:off x="2663825" y="-222250"/>
            <a:ext cx="3816350" cy="960438"/>
            <a:chOff x="291014" y="96838"/>
            <a:chExt cx="3815849" cy="961341"/>
          </a:xfrm>
        </p:grpSpPr>
        <p:pic>
          <p:nvPicPr>
            <p:cNvPr id="20488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1014" y="96838"/>
              <a:ext cx="3815849" cy="96134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0489" name="文本框 10"/>
            <p:cNvSpPr txBox="1"/>
            <p:nvPr/>
          </p:nvSpPr>
          <p:spPr>
            <a:xfrm>
              <a:off x="903709" y="274805"/>
              <a:ext cx="2590460" cy="5831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 hangingPunct="0"/>
              <a:r>
                <a:rPr lang="zh-CN" altLang="en-US" sz="3200" b="1" spc="0">
                  <a:latin typeface="黑体" panose="02010609060101010101" pitchFamily="49" charset="-122"/>
                  <a:ea typeface="黑体" panose="02010609060101010101" pitchFamily="49" charset="-122"/>
                </a:rPr>
                <a:t>奶酪的诱惑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  <p:bldP spid="204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7"/>
          <p:cNvSpPr txBox="1"/>
          <p:nvPr/>
        </p:nvSpPr>
        <p:spPr>
          <a:xfrm>
            <a:off x="492125" y="774700"/>
            <a:ext cx="8386763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读课文第</a:t>
            </a:r>
            <a:r>
              <a:rPr lang="en-US" altLang="zh-CN" sz="2800" b="1">
                <a:latin typeface="宋体" panose="02010600030101010101" pitchFamily="2" charset="-122"/>
              </a:rPr>
              <a:t>6</a:t>
            </a:r>
            <a:r>
              <a:rPr lang="zh-CN" altLang="en-US" sz="2800" b="1">
                <a:latin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12</a:t>
            </a:r>
            <a:r>
              <a:rPr lang="zh-CN" altLang="en-US" sz="2800" b="1">
                <a:latin typeface="宋体" panose="02010600030101010101" pitchFamily="2" charset="-122"/>
              </a:rPr>
              <a:t>自然段，找出能表现蚂蚁队长心理的词句，做上记号，填一填下面的鱼骨图。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1507" name="箭头: 右 8"/>
          <p:cNvSpPr/>
          <p:nvPr/>
        </p:nvSpPr>
        <p:spPr>
          <a:xfrm>
            <a:off x="509588" y="2159000"/>
            <a:ext cx="1092200" cy="9191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B0F0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事件</a:t>
            </a:r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矩形 11"/>
          <p:cNvSpPr/>
          <p:nvPr/>
        </p:nvSpPr>
        <p:spPr>
          <a:xfrm>
            <a:off x="1692275" y="2247900"/>
            <a:ext cx="1196975" cy="74136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奶酪渣刚掉下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矩形 12"/>
          <p:cNvSpPr/>
          <p:nvPr/>
        </p:nvSpPr>
        <p:spPr>
          <a:xfrm>
            <a:off x="3014663" y="2247900"/>
            <a:ext cx="1862137" cy="74136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大家牵挂奶酪渣不肯走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矩形 13"/>
          <p:cNvSpPr/>
          <p:nvPr/>
        </p:nvSpPr>
        <p:spPr>
          <a:xfrm>
            <a:off x="5002213" y="2247900"/>
            <a:ext cx="1276350" cy="74136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支开了同伴们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1" name="矩形 14"/>
          <p:cNvSpPr/>
          <p:nvPr/>
        </p:nvSpPr>
        <p:spPr>
          <a:xfrm>
            <a:off x="6403975" y="2247900"/>
            <a:ext cx="1538288" cy="74136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命令最小的蚂蚁吃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箭头: 右 15"/>
          <p:cNvSpPr/>
          <p:nvPr/>
        </p:nvSpPr>
        <p:spPr>
          <a:xfrm>
            <a:off x="509588" y="3595688"/>
            <a:ext cx="1092200" cy="91916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B0F0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</a:t>
            </a:r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3" name="矩形 16"/>
          <p:cNvSpPr/>
          <p:nvPr/>
        </p:nvSpPr>
        <p:spPr>
          <a:xfrm>
            <a:off x="1692275" y="3684588"/>
            <a:ext cx="1196975" cy="741362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4" name="矩形 17"/>
          <p:cNvSpPr/>
          <p:nvPr/>
        </p:nvSpPr>
        <p:spPr>
          <a:xfrm>
            <a:off x="3014663" y="3684588"/>
            <a:ext cx="1862137" cy="741362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5" name="矩形 18"/>
          <p:cNvSpPr/>
          <p:nvPr/>
        </p:nvSpPr>
        <p:spPr>
          <a:xfrm>
            <a:off x="5002213" y="3684588"/>
            <a:ext cx="1276350" cy="741362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6" name="矩形 19"/>
          <p:cNvSpPr/>
          <p:nvPr/>
        </p:nvSpPr>
        <p:spPr>
          <a:xfrm>
            <a:off x="6403975" y="3684588"/>
            <a:ext cx="1547813" cy="741362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400" b="1" spc="0">
                <a:latin typeface="楷体" panose="02010609060101010101" pitchFamily="49" charset="-122"/>
                <a:ea typeface="楷体" panose="02010609060101010101" pitchFamily="49" charset="-122"/>
              </a:rPr>
              <a:t>内心坚定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7" name="等腰三角形 20"/>
          <p:cNvSpPr/>
          <p:nvPr/>
        </p:nvSpPr>
        <p:spPr>
          <a:xfrm rot="5400000">
            <a:off x="8104188" y="3046413"/>
            <a:ext cx="831850" cy="717550"/>
          </a:xfrm>
          <a:prstGeom prst="triangle">
            <a:avLst>
              <a:gd name="adj" fmla="val 50000"/>
            </a:avLst>
          </a:prstGeom>
          <a:solidFill>
            <a:srgbClr val="00B0F0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8" name="椭圆 21"/>
          <p:cNvSpPr/>
          <p:nvPr/>
        </p:nvSpPr>
        <p:spPr>
          <a:xfrm>
            <a:off x="8269288" y="3279775"/>
            <a:ext cx="250825" cy="250825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cxnSp>
        <p:nvCxnSpPr>
          <p:cNvPr id="21519" name="直接连接符 23"/>
          <p:cNvCxnSpPr/>
          <p:nvPr/>
        </p:nvCxnSpPr>
        <p:spPr>
          <a:xfrm>
            <a:off x="2217738" y="3405188"/>
            <a:ext cx="5943600" cy="0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cxnSp>
        <p:nvCxnSpPr>
          <p:cNvPr id="21520" name="直接连接符 24"/>
          <p:cNvCxnSpPr/>
          <p:nvPr/>
        </p:nvCxnSpPr>
        <p:spPr>
          <a:xfrm>
            <a:off x="2170113" y="2989263"/>
            <a:ext cx="598487" cy="415925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cxnSp>
        <p:nvCxnSpPr>
          <p:cNvPr id="21521" name="直接连接符 36"/>
          <p:cNvCxnSpPr/>
          <p:nvPr/>
        </p:nvCxnSpPr>
        <p:spPr>
          <a:xfrm>
            <a:off x="3760788" y="2989263"/>
            <a:ext cx="598487" cy="415925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cxnSp>
        <p:nvCxnSpPr>
          <p:cNvPr id="21522" name="直接连接符 37"/>
          <p:cNvCxnSpPr/>
          <p:nvPr/>
        </p:nvCxnSpPr>
        <p:spPr>
          <a:xfrm>
            <a:off x="5481638" y="2989263"/>
            <a:ext cx="598487" cy="415925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cxnSp>
        <p:nvCxnSpPr>
          <p:cNvPr id="21523" name="直接连接符 38"/>
          <p:cNvCxnSpPr/>
          <p:nvPr/>
        </p:nvCxnSpPr>
        <p:spPr>
          <a:xfrm>
            <a:off x="6994525" y="2989263"/>
            <a:ext cx="598488" cy="415925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cxnSp>
        <p:nvCxnSpPr>
          <p:cNvPr id="21524" name="直接连接符 39"/>
          <p:cNvCxnSpPr/>
          <p:nvPr/>
        </p:nvCxnSpPr>
        <p:spPr>
          <a:xfrm flipV="1">
            <a:off x="2157413" y="3405188"/>
            <a:ext cx="609600" cy="279400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cxnSp>
        <p:nvCxnSpPr>
          <p:cNvPr id="21525" name="直接连接符 46"/>
          <p:cNvCxnSpPr/>
          <p:nvPr/>
        </p:nvCxnSpPr>
        <p:spPr>
          <a:xfrm flipV="1">
            <a:off x="3751263" y="3405188"/>
            <a:ext cx="608012" cy="279400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cxnSp>
        <p:nvCxnSpPr>
          <p:cNvPr id="21526" name="直接连接符 47"/>
          <p:cNvCxnSpPr/>
          <p:nvPr/>
        </p:nvCxnSpPr>
        <p:spPr>
          <a:xfrm flipV="1">
            <a:off x="5461000" y="3405188"/>
            <a:ext cx="608013" cy="279400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cxnSp>
        <p:nvCxnSpPr>
          <p:cNvPr id="21527" name="直接连接符 48"/>
          <p:cNvCxnSpPr/>
          <p:nvPr/>
        </p:nvCxnSpPr>
        <p:spPr>
          <a:xfrm flipV="1">
            <a:off x="6964363" y="3405188"/>
            <a:ext cx="609600" cy="279400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sp>
        <p:nvSpPr>
          <p:cNvPr id="21528" name="文本框 49"/>
          <p:cNvSpPr txBox="1"/>
          <p:nvPr/>
        </p:nvSpPr>
        <p:spPr>
          <a:xfrm>
            <a:off x="1743075" y="3662363"/>
            <a:ext cx="1236663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内心七上八下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29" name="文本框 50"/>
          <p:cNvSpPr txBox="1"/>
          <p:nvPr/>
        </p:nvSpPr>
        <p:spPr>
          <a:xfrm>
            <a:off x="3590925" y="3816350"/>
            <a:ext cx="90487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生气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30" name="文本框 51"/>
          <p:cNvSpPr txBox="1"/>
          <p:nvPr/>
        </p:nvSpPr>
        <p:spPr>
          <a:xfrm>
            <a:off x="4968875" y="3816350"/>
            <a:ext cx="14351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犹豫不决</a:t>
            </a:r>
            <a:endParaRPr lang="zh-CN" altLang="en-US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31" name="组合 27"/>
          <p:cNvGrpSpPr/>
          <p:nvPr/>
        </p:nvGrpSpPr>
        <p:grpSpPr>
          <a:xfrm>
            <a:off x="2663825" y="-222250"/>
            <a:ext cx="3816350" cy="960438"/>
            <a:chOff x="291014" y="96838"/>
            <a:chExt cx="3815849" cy="961341"/>
          </a:xfrm>
        </p:grpSpPr>
        <p:pic>
          <p:nvPicPr>
            <p:cNvPr id="21532" name="图片 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1014" y="96838"/>
              <a:ext cx="3815849" cy="96134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1533" name="文本框 29"/>
            <p:cNvSpPr txBox="1"/>
            <p:nvPr/>
          </p:nvSpPr>
          <p:spPr>
            <a:xfrm>
              <a:off x="903709" y="274805"/>
              <a:ext cx="2590460" cy="5831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 hangingPunct="0"/>
              <a:r>
                <a:rPr lang="zh-CN" altLang="en-US" sz="3200" b="1" spc="0">
                  <a:latin typeface="黑体" panose="02010609060101010101" pitchFamily="49" charset="-122"/>
                  <a:ea typeface="黑体" panose="02010609060101010101" pitchFamily="49" charset="-122"/>
                </a:rPr>
                <a:t>队长的心理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8" grpId="0"/>
      <p:bldP spid="21529" grpId="0"/>
      <p:bldP spid="215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711200" y="477838"/>
            <a:ext cx="6723063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蚂蚁队长的心理为什么会有这些变化？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2531" name="文本框 2"/>
          <p:cNvSpPr txBox="1"/>
          <p:nvPr/>
        </p:nvSpPr>
        <p:spPr>
          <a:xfrm>
            <a:off x="598488" y="1019175"/>
            <a:ext cx="7947025" cy="1362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盯着那一点儿掉在地上的奶酪渣，蚂蚁队长想：丢掉，实在太可惜；趁机吃掉它，又要犯不许偷嘴的禁令。怎么办呢？它的心七上八下，只好下令：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休息一会儿！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文本框 3"/>
          <p:cNvSpPr txBox="1"/>
          <p:nvPr/>
        </p:nvSpPr>
        <p:spPr>
          <a:xfrm>
            <a:off x="598488" y="2381250"/>
            <a:ext cx="7858125" cy="2249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队长看到香喷喷的奶酪渣，很想吃，可是，它在前面宣布禁令时，说过不许偷嘴；尽管是一块不小心掉下的奶酪渣，但是，有那么多的蚂蚁同伴，队长自己吃了，其他队员一定不服。作为队长，必须要以身作则，所以它心里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七上八下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24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498475" y="609600"/>
            <a:ext cx="8166100" cy="2476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听到命令，大家放下奶酪，却不走开。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大家分散开，哪里凉快就到哪里休息。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大家依旧不动，眼睛望着别处，心却牵挂着那一点儿奶酪渣。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蚂蚁队长生气了。它登上一块大石板，突然下令：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注意啦，全体都有。稍息！立正！向后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转！齐步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走！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等小蚂蚁们消失在草丛中，它才大叫：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定！原地休息！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555" name="直接连接符 3"/>
          <p:cNvCxnSpPr/>
          <p:nvPr/>
        </p:nvCxnSpPr>
        <p:spPr>
          <a:xfrm>
            <a:off x="4633913" y="1060450"/>
            <a:ext cx="969962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23556" name="直接连接符 4"/>
          <p:cNvCxnSpPr/>
          <p:nvPr/>
        </p:nvCxnSpPr>
        <p:spPr>
          <a:xfrm>
            <a:off x="5118100" y="1847850"/>
            <a:ext cx="3333750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sp>
        <p:nvSpPr>
          <p:cNvPr id="23557" name="文本框 8"/>
          <p:cNvSpPr txBox="1"/>
          <p:nvPr/>
        </p:nvSpPr>
        <p:spPr>
          <a:xfrm>
            <a:off x="6456363" y="996950"/>
            <a:ext cx="2360612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大家都想吃奶酪</a:t>
            </a:r>
            <a:endParaRPr lang="zh-CN" altLang="en-US" sz="24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文本框 9"/>
          <p:cNvSpPr txBox="1"/>
          <p:nvPr/>
        </p:nvSpPr>
        <p:spPr>
          <a:xfrm>
            <a:off x="604838" y="3086100"/>
            <a:ext cx="8212137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蚂蚁队长看到大家不走，它不能下定决心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丢掉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吃掉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奶酪渣，心里很恼火。</a:t>
            </a:r>
            <a:endParaRPr lang="zh-CN" altLang="en-US" sz="24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9" name="文本框 11"/>
          <p:cNvSpPr txBox="1"/>
          <p:nvPr/>
        </p:nvSpPr>
        <p:spPr>
          <a:xfrm>
            <a:off x="1114425" y="4027488"/>
            <a:ext cx="61087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蚂蚁队长感觉大家不信任它，心里很生气。</a:t>
            </a:r>
            <a:endParaRPr lang="zh-CN" altLang="en-US" sz="24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784225" y="757238"/>
            <a:ext cx="7575550" cy="919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这时，奶酪旁边只有蚂蚁队长，它要是偷嘴，谁也看不见。它低下头，嗅嗅那点儿奶酪渣，味道真香！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文本框 2"/>
          <p:cNvSpPr txBox="1"/>
          <p:nvPr/>
        </p:nvSpPr>
        <p:spPr>
          <a:xfrm>
            <a:off x="784225" y="1676400"/>
            <a:ext cx="7575550" cy="919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</a:rPr>
              <a:t>当奶酪旁只有蚂蚁队长时，它想吃吗？它有机会吃吗？可是，它又是怎么做的呢？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4580" name="文本框 3"/>
          <p:cNvSpPr txBox="1"/>
          <p:nvPr/>
        </p:nvSpPr>
        <p:spPr>
          <a:xfrm>
            <a:off x="784225" y="2595563"/>
            <a:ext cx="7575550" cy="919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可是，它犹豫了一会儿，终于一跺脚：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注意啦，全体都有。稍息！立正！向后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转！齐步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走！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1" name="文本框 4"/>
          <p:cNvSpPr txBox="1"/>
          <p:nvPr/>
        </p:nvSpPr>
        <p:spPr>
          <a:xfrm>
            <a:off x="784225" y="3516313"/>
            <a:ext cx="75755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</a:rPr>
              <a:t>关注蚂蚁队长的动作、语言，说说你读懂了什么。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245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865188" y="774700"/>
            <a:ext cx="7529512" cy="1058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lvl="0" indent="-342900" algn="just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看图，讲述蚂蚁队长在碰上一块奶酪后所做的事，讲述时加入蚂蚁队长的心理变化过程。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5603" name="箭头: 右 2"/>
          <p:cNvSpPr/>
          <p:nvPr/>
        </p:nvSpPr>
        <p:spPr>
          <a:xfrm>
            <a:off x="509588" y="1978025"/>
            <a:ext cx="1092200" cy="9191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B0F0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事件</a:t>
            </a:r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矩形 3"/>
          <p:cNvSpPr/>
          <p:nvPr/>
        </p:nvSpPr>
        <p:spPr>
          <a:xfrm>
            <a:off x="1692275" y="2066925"/>
            <a:ext cx="1196975" cy="74136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奶酪渣刚掉下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5" name="矩形 4"/>
          <p:cNvSpPr/>
          <p:nvPr/>
        </p:nvSpPr>
        <p:spPr>
          <a:xfrm>
            <a:off x="3014663" y="2066925"/>
            <a:ext cx="1862137" cy="74136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大家牵挂奶酪渣不肯走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6" name="矩形 5"/>
          <p:cNvSpPr/>
          <p:nvPr/>
        </p:nvSpPr>
        <p:spPr>
          <a:xfrm>
            <a:off x="5002213" y="2066925"/>
            <a:ext cx="1276350" cy="74136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支开了同伴们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7" name="矩形 6"/>
          <p:cNvSpPr/>
          <p:nvPr/>
        </p:nvSpPr>
        <p:spPr>
          <a:xfrm>
            <a:off x="6403975" y="2066925"/>
            <a:ext cx="1538288" cy="74136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命令最小的蚂蚁吃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8" name="箭头: 右 7"/>
          <p:cNvSpPr/>
          <p:nvPr/>
        </p:nvSpPr>
        <p:spPr>
          <a:xfrm>
            <a:off x="509588" y="3414713"/>
            <a:ext cx="1092200" cy="920750"/>
          </a:xfrm>
          <a:prstGeom prst="rightArrow">
            <a:avLst>
              <a:gd name="adj1" fmla="val 50000"/>
              <a:gd name="adj2" fmla="val 50002"/>
            </a:avLst>
          </a:prstGeom>
          <a:solidFill>
            <a:srgbClr val="00B0F0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200" b="1" spc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</a:t>
            </a:r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9" name="矩形 8"/>
          <p:cNvSpPr/>
          <p:nvPr/>
        </p:nvSpPr>
        <p:spPr>
          <a:xfrm>
            <a:off x="1692275" y="3503613"/>
            <a:ext cx="1196975" cy="74295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矩形 9"/>
          <p:cNvSpPr/>
          <p:nvPr/>
        </p:nvSpPr>
        <p:spPr>
          <a:xfrm>
            <a:off x="3014663" y="3503613"/>
            <a:ext cx="1862137" cy="74295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1" name="矩形 10"/>
          <p:cNvSpPr/>
          <p:nvPr/>
        </p:nvSpPr>
        <p:spPr>
          <a:xfrm>
            <a:off x="5002213" y="3503613"/>
            <a:ext cx="1276350" cy="74295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2" name="矩形 11"/>
          <p:cNvSpPr/>
          <p:nvPr/>
        </p:nvSpPr>
        <p:spPr>
          <a:xfrm>
            <a:off x="6403975" y="3503613"/>
            <a:ext cx="1538288" cy="74295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r>
              <a:rPr lang="zh-CN" altLang="en-US" sz="2200" b="1" spc="0">
                <a:latin typeface="楷体" panose="02010609060101010101" pitchFamily="49" charset="-122"/>
                <a:ea typeface="楷体" panose="02010609060101010101" pitchFamily="49" charset="-122"/>
              </a:rPr>
              <a:t>内心坚定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3" name="等腰三角形 12"/>
          <p:cNvSpPr/>
          <p:nvPr/>
        </p:nvSpPr>
        <p:spPr>
          <a:xfrm rot="5400000">
            <a:off x="8104188" y="2865438"/>
            <a:ext cx="831850" cy="717550"/>
          </a:xfrm>
          <a:prstGeom prst="triangle">
            <a:avLst>
              <a:gd name="adj" fmla="val 50000"/>
            </a:avLst>
          </a:prstGeom>
          <a:solidFill>
            <a:srgbClr val="00B0F0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22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4" name="椭圆 13"/>
          <p:cNvSpPr/>
          <p:nvPr/>
        </p:nvSpPr>
        <p:spPr>
          <a:xfrm>
            <a:off x="8269288" y="3098800"/>
            <a:ext cx="250825" cy="250825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cxnSp>
        <p:nvCxnSpPr>
          <p:cNvPr id="25615" name="直接连接符 14"/>
          <p:cNvCxnSpPr/>
          <p:nvPr/>
        </p:nvCxnSpPr>
        <p:spPr>
          <a:xfrm>
            <a:off x="2217738" y="3224213"/>
            <a:ext cx="5943600" cy="0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cxnSp>
        <p:nvCxnSpPr>
          <p:cNvPr id="25616" name="直接连接符 15"/>
          <p:cNvCxnSpPr/>
          <p:nvPr/>
        </p:nvCxnSpPr>
        <p:spPr>
          <a:xfrm>
            <a:off x="2170113" y="2808288"/>
            <a:ext cx="598487" cy="415925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cxnSp>
        <p:nvCxnSpPr>
          <p:cNvPr id="25617" name="直接连接符 16"/>
          <p:cNvCxnSpPr/>
          <p:nvPr/>
        </p:nvCxnSpPr>
        <p:spPr>
          <a:xfrm>
            <a:off x="3760788" y="2808288"/>
            <a:ext cx="598487" cy="415925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cxnSp>
        <p:nvCxnSpPr>
          <p:cNvPr id="25618" name="直接连接符 17"/>
          <p:cNvCxnSpPr/>
          <p:nvPr/>
        </p:nvCxnSpPr>
        <p:spPr>
          <a:xfrm>
            <a:off x="5481638" y="2808288"/>
            <a:ext cx="598487" cy="415925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cxnSp>
        <p:nvCxnSpPr>
          <p:cNvPr id="25619" name="直接连接符 18"/>
          <p:cNvCxnSpPr/>
          <p:nvPr/>
        </p:nvCxnSpPr>
        <p:spPr>
          <a:xfrm>
            <a:off x="6994525" y="2808288"/>
            <a:ext cx="598488" cy="415925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cxnSp>
        <p:nvCxnSpPr>
          <p:cNvPr id="25620" name="直接连接符 19"/>
          <p:cNvCxnSpPr/>
          <p:nvPr/>
        </p:nvCxnSpPr>
        <p:spPr>
          <a:xfrm flipV="1">
            <a:off x="2157413" y="3224213"/>
            <a:ext cx="609600" cy="279400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cxnSp>
        <p:nvCxnSpPr>
          <p:cNvPr id="25621" name="直接连接符 20"/>
          <p:cNvCxnSpPr/>
          <p:nvPr/>
        </p:nvCxnSpPr>
        <p:spPr>
          <a:xfrm flipV="1">
            <a:off x="3751263" y="3224213"/>
            <a:ext cx="608012" cy="279400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cxnSp>
        <p:nvCxnSpPr>
          <p:cNvPr id="25622" name="直接连接符 21"/>
          <p:cNvCxnSpPr/>
          <p:nvPr/>
        </p:nvCxnSpPr>
        <p:spPr>
          <a:xfrm flipV="1">
            <a:off x="5461000" y="3224213"/>
            <a:ext cx="608013" cy="279400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cxnSp>
        <p:nvCxnSpPr>
          <p:cNvPr id="25623" name="直接连接符 22"/>
          <p:cNvCxnSpPr/>
          <p:nvPr/>
        </p:nvCxnSpPr>
        <p:spPr>
          <a:xfrm flipV="1">
            <a:off x="6964363" y="3224213"/>
            <a:ext cx="609600" cy="279400"/>
          </a:xfrm>
          <a:prstGeom prst="line">
            <a:avLst/>
          </a:prstGeom>
          <a:noFill/>
          <a:ln w="19050">
            <a:solidFill>
              <a:srgbClr val="00B0F0"/>
            </a:solidFill>
            <a:miter lim="800000"/>
          </a:ln>
        </p:spPr>
      </p:cxnSp>
      <p:sp>
        <p:nvSpPr>
          <p:cNvPr id="25624" name="文本框 23"/>
          <p:cNvSpPr txBox="1"/>
          <p:nvPr/>
        </p:nvSpPr>
        <p:spPr>
          <a:xfrm>
            <a:off x="1765300" y="3503613"/>
            <a:ext cx="1093788" cy="769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内心七上八下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5" name="文本框 24"/>
          <p:cNvSpPr txBox="1"/>
          <p:nvPr/>
        </p:nvSpPr>
        <p:spPr>
          <a:xfrm>
            <a:off x="3590925" y="3635375"/>
            <a:ext cx="766763" cy="444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生气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26" name="文本框 25"/>
          <p:cNvSpPr txBox="1"/>
          <p:nvPr/>
        </p:nvSpPr>
        <p:spPr>
          <a:xfrm>
            <a:off x="4968875" y="3635375"/>
            <a:ext cx="1341438" cy="444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犹豫不决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"/>
          <p:cNvSpPr txBox="1"/>
          <p:nvPr/>
        </p:nvSpPr>
        <p:spPr>
          <a:xfrm>
            <a:off x="631825" y="1131888"/>
            <a:ext cx="733742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algn="just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请用一个词说说蚂蚁队长给你留下的印象。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6627" name="文本框 4"/>
          <p:cNvSpPr txBox="1"/>
          <p:nvPr/>
        </p:nvSpPr>
        <p:spPr>
          <a:xfrm>
            <a:off x="2551113" y="1873250"/>
            <a:ext cx="2020887" cy="2522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20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以身作则</a:t>
            </a:r>
            <a:endParaRPr lang="en-US" altLang="zh-CN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1">
              <a:lnSpc>
                <a:spcPct val="20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坚守纪律</a:t>
            </a:r>
            <a:endParaRPr lang="en-US" altLang="zh-CN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1">
              <a:lnSpc>
                <a:spcPct val="20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关爱弱小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6813" y="1873250"/>
            <a:ext cx="2871787" cy="2871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6629" name="组合 11"/>
          <p:cNvGrpSpPr/>
          <p:nvPr/>
        </p:nvGrpSpPr>
        <p:grpSpPr>
          <a:xfrm>
            <a:off x="2663825" y="-222250"/>
            <a:ext cx="3816350" cy="960438"/>
            <a:chOff x="291014" y="96838"/>
            <a:chExt cx="3815849" cy="961341"/>
          </a:xfrm>
        </p:grpSpPr>
        <p:pic>
          <p:nvPicPr>
            <p:cNvPr id="26630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1014" y="96838"/>
              <a:ext cx="3815849" cy="96134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50800" dist="38100" dir="5400000" algn="t">
                <a:srgbClr val="000000">
                  <a:alpha val="39999"/>
                </a:srgbClr>
              </a:outerShdw>
            </a:effectLst>
          </p:spPr>
        </p:pic>
        <p:sp>
          <p:nvSpPr>
            <p:cNvPr id="26631" name="文本框 13"/>
            <p:cNvSpPr txBox="1"/>
            <p:nvPr/>
          </p:nvSpPr>
          <p:spPr>
            <a:xfrm>
              <a:off x="903709" y="274805"/>
              <a:ext cx="2590460" cy="5831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 hangingPunct="0"/>
              <a:r>
                <a:rPr lang="zh-CN" altLang="en-US" sz="3200" b="1" spc="0">
                  <a:latin typeface="黑体" panose="02010609060101010101" pitchFamily="49" charset="-122"/>
                  <a:ea typeface="黑体" panose="02010609060101010101" pitchFamily="49" charset="-122"/>
                </a:rPr>
                <a:t>自主感悟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对话气泡: 圆角矩形 3"/>
          <p:cNvSpPr/>
          <p:nvPr/>
        </p:nvSpPr>
        <p:spPr>
          <a:xfrm>
            <a:off x="654050" y="666750"/>
            <a:ext cx="6791325" cy="857250"/>
          </a:xfrm>
          <a:prstGeom prst="wedgeRoundRectCallout">
            <a:avLst>
              <a:gd name="adj1" fmla="val 52824"/>
              <a:gd name="adj2" fmla="val -16449"/>
              <a:gd name="adj3" fmla="val 16667"/>
            </a:avLst>
          </a:prstGeom>
          <a:solidFill>
            <a:srgbClr val="F8CBAD"/>
          </a:solidFill>
          <a:ln w="6350">
            <a:solidFill>
              <a:srgbClr val="C55A11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7651" name="文本框 1"/>
          <p:cNvSpPr txBox="1"/>
          <p:nvPr/>
        </p:nvSpPr>
        <p:spPr>
          <a:xfrm>
            <a:off x="530225" y="200025"/>
            <a:ext cx="6310313" cy="444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algn="just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200" b="1">
                <a:latin typeface="宋体" panose="02010600030101010101" pitchFamily="2" charset="-122"/>
              </a:rPr>
              <a:t>结合文中的句子说一说，你喜欢蚂蚁队长吗？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27652" name="文本框 2"/>
          <p:cNvSpPr txBox="1"/>
          <p:nvPr/>
        </p:nvSpPr>
        <p:spPr>
          <a:xfrm>
            <a:off x="711200" y="688975"/>
            <a:ext cx="6661150" cy="850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蚂蚁队长说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照样要受处罚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，可见它是一位纪律严明、一视同仁的好队长，能够带头遵守纪律。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3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97800" y="688975"/>
            <a:ext cx="581025" cy="8874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4" name="对话气泡: 圆角矩形 6"/>
          <p:cNvSpPr/>
          <p:nvPr/>
        </p:nvSpPr>
        <p:spPr>
          <a:xfrm>
            <a:off x="1811338" y="1585913"/>
            <a:ext cx="6791325" cy="857250"/>
          </a:xfrm>
          <a:prstGeom prst="wedgeRoundRectCallout">
            <a:avLst>
              <a:gd name="adj1" fmla="val -52778"/>
              <a:gd name="adj2" fmla="val -11880"/>
              <a:gd name="adj3" fmla="val 16667"/>
            </a:avLst>
          </a:prstGeom>
          <a:solidFill>
            <a:srgbClr val="DBDBDB"/>
          </a:solidFill>
          <a:ln w="6350">
            <a:solidFill>
              <a:srgbClr val="525252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7655" name="文本框 7"/>
          <p:cNvSpPr txBox="1"/>
          <p:nvPr/>
        </p:nvSpPr>
        <p:spPr>
          <a:xfrm>
            <a:off x="1866900" y="1608138"/>
            <a:ext cx="6661150" cy="850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蚂蚁队长命令年龄最小的一只蚂蚁吃掉奶酪渣，可见它关心、爱护弱小同伴，十分有爱心。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56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513" y="1576388"/>
            <a:ext cx="733425" cy="86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7" name="对话气泡: 圆角矩形 12"/>
          <p:cNvSpPr/>
          <p:nvPr/>
        </p:nvSpPr>
        <p:spPr>
          <a:xfrm>
            <a:off x="654050" y="2525713"/>
            <a:ext cx="6791325" cy="857250"/>
          </a:xfrm>
          <a:prstGeom prst="wedgeRoundRectCallout">
            <a:avLst>
              <a:gd name="adj1" fmla="val 52824"/>
              <a:gd name="adj2" fmla="val -16449"/>
              <a:gd name="adj3" fmla="val 16667"/>
            </a:avLst>
          </a:prstGeom>
          <a:solidFill>
            <a:srgbClr val="FFE699"/>
          </a:solidFill>
          <a:ln w="6350">
            <a:solidFill>
              <a:srgbClr val="7F60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7658" name="文本框 13"/>
          <p:cNvSpPr txBox="1"/>
          <p:nvPr/>
        </p:nvSpPr>
        <p:spPr>
          <a:xfrm>
            <a:off x="711200" y="2547938"/>
            <a:ext cx="6661150" cy="850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它有机会独自吃掉奶酪渣，但它没有这样做，可见它能抵挡住诱惑，对自己要求严格，很自律。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9" name="对话气泡: 圆角矩形 14"/>
          <p:cNvSpPr/>
          <p:nvPr/>
        </p:nvSpPr>
        <p:spPr>
          <a:xfrm>
            <a:off x="1811338" y="3465513"/>
            <a:ext cx="6791325" cy="1257300"/>
          </a:xfrm>
          <a:prstGeom prst="wedgeRoundRectCallout">
            <a:avLst>
              <a:gd name="adj1" fmla="val -52778"/>
              <a:gd name="adj2" fmla="val -11880"/>
              <a:gd name="adj3" fmla="val 16667"/>
            </a:avLst>
          </a:prstGeom>
          <a:solidFill>
            <a:srgbClr val="BDD7EE"/>
          </a:solidFill>
          <a:ln w="6350">
            <a:solidFill>
              <a:srgbClr val="222A35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7660" name="文本框 15"/>
          <p:cNvSpPr txBox="1"/>
          <p:nvPr/>
        </p:nvSpPr>
        <p:spPr>
          <a:xfrm>
            <a:off x="1866900" y="3489325"/>
            <a:ext cx="6661150" cy="12557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    蚂蚁队长很可爱，就像我们生活中的每一个人，它也会受到诱惑，但是，它有很强的自制力，最后能做到不被诱惑。</a:t>
            </a:r>
            <a:endParaRPr lang="zh-CN" altLang="en-US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661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4300" y="2455863"/>
            <a:ext cx="708025" cy="942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7662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050" y="3690938"/>
            <a:ext cx="776288" cy="9540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  <p:bldP spid="27652" grpId="0"/>
      <p:bldP spid="27654" grpId="0" animBg="1"/>
      <p:bldP spid="27655" grpId="0"/>
      <p:bldP spid="27657" grpId="0" animBg="1"/>
      <p:bldP spid="27658" grpId="0"/>
      <p:bldP spid="27659" grpId="0" animBg="1"/>
      <p:bldP spid="276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 txBox="1"/>
          <p:nvPr/>
        </p:nvSpPr>
        <p:spPr>
          <a:xfrm>
            <a:off x="3459163" y="987425"/>
            <a:ext cx="2859087" cy="77787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一块奶酪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3" name="矩形 5"/>
          <p:cNvSpPr/>
          <p:nvPr/>
        </p:nvSpPr>
        <p:spPr>
          <a:xfrm>
            <a:off x="3251200" y="815975"/>
            <a:ext cx="4159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600" b="1">
                <a:latin typeface="宋体" panose="02010600030101010101" pitchFamily="2" charset="-122"/>
              </a:rPr>
              <a:t>*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grpSp>
        <p:nvGrpSpPr>
          <p:cNvPr id="10244" name="组合 7"/>
          <p:cNvGrpSpPr/>
          <p:nvPr/>
        </p:nvGrpSpPr>
        <p:grpSpPr>
          <a:xfrm>
            <a:off x="2609850" y="915988"/>
            <a:ext cx="1393825" cy="849312"/>
            <a:chOff x="1763713" y="973138"/>
            <a:chExt cx="1394997" cy="849312"/>
          </a:xfrm>
        </p:grpSpPr>
        <p:sp>
          <p:nvSpPr>
            <p:cNvPr id="10246" name="椭圆 8"/>
            <p:cNvSpPr/>
            <p:nvPr/>
          </p:nvSpPr>
          <p:spPr bwMode="auto">
            <a:xfrm>
              <a:off x="1763713" y="1101725"/>
              <a:ext cx="721331" cy="720725"/>
            </a:xfrm>
            <a:prstGeom prst="ellipse">
              <a:avLst/>
            </a:prstGeom>
            <a:solidFill>
              <a:srgbClr val="E8333C"/>
            </a:solidFill>
            <a:ln w="381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</a:endParaRPr>
            </a:p>
          </p:txBody>
        </p:sp>
        <p:sp>
          <p:nvSpPr>
            <p:cNvPr id="10247" name="文本框 1"/>
            <p:cNvSpPr txBox="1"/>
            <p:nvPr/>
          </p:nvSpPr>
          <p:spPr>
            <a:xfrm>
              <a:off x="1774410" y="973138"/>
              <a:ext cx="1384300" cy="84773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  <a:spcBef>
                  <a:spcPts val="600"/>
                </a:spcBef>
              </a:pPr>
              <a:r>
                <a:rPr lang="en-US" altLang="zh-CN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endParaRPr lang="zh-CN" altLang="en-US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45" name="图片 1"/>
          <p:cNvPicPr>
            <a:picLocks noChangeAspect="1"/>
          </p:cNvPicPr>
          <p:nvPr/>
        </p:nvPicPr>
        <p:blipFill>
          <a:blip r:embed="rId1"/>
          <a:srcRect l="32110" b="2202"/>
          <a:stretch>
            <a:fillRect/>
          </a:stretch>
        </p:blipFill>
        <p:spPr>
          <a:xfrm>
            <a:off x="6654800" y="4510088"/>
            <a:ext cx="2652713" cy="454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508000" y="587375"/>
            <a:ext cx="8128000" cy="920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algn="just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latin typeface="宋体" panose="02010600030101010101" pitchFamily="2" charset="-122"/>
              </a:rPr>
              <a:t>文中前后两次描写小蚂蚁们干活的积极性，对比读一读，说一说：你体会到了什么？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28675" name="文本框 2"/>
          <p:cNvSpPr txBox="1"/>
          <p:nvPr/>
        </p:nvSpPr>
        <p:spPr>
          <a:xfrm>
            <a:off x="496888" y="1449388"/>
            <a:ext cx="8128000" cy="1668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algn="just" eaLnBrk="1" hangingPunct="1">
              <a:lnSpc>
                <a:spcPct val="110000"/>
              </a:lnSpc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大家一听，都来劲了，争先恐后赶到运粮地点，抢着抬大的，搬重的，谁也不愿偷懒。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algn="just" eaLnBrk="1" hangingPunct="1">
              <a:lnSpc>
                <a:spcPct val="110000"/>
              </a:lnSpc>
              <a:buChar char="•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大家又干起活来了，劲头比刚才更足，奶酪一会儿就被搬进洞里去了。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文本框 3"/>
          <p:cNvSpPr txBox="1"/>
          <p:nvPr/>
        </p:nvSpPr>
        <p:spPr>
          <a:xfrm>
            <a:off x="914400" y="3065463"/>
            <a:ext cx="7743825" cy="1806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第一次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来劲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，是因为听到队长和大家一样，没有特权；第二次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劲头更足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，是因为队长爱护小蚂蚁，给小蚂蚁们积极的影响。由此可见，蚂蚁队长现在也同样深受队员们的信任和喜爱，成了大家干活的力量源泉。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3273425" y="1150938"/>
            <a:ext cx="309403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分角色朗读课文。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722" name="组合 6"/>
          <p:cNvGrpSpPr/>
          <p:nvPr/>
        </p:nvGrpSpPr>
        <p:grpSpPr>
          <a:xfrm>
            <a:off x="290513" y="96838"/>
            <a:ext cx="3816350" cy="1150937"/>
            <a:chOff x="290738" y="96838"/>
            <a:chExt cx="3816125" cy="1150937"/>
          </a:xfrm>
        </p:grpSpPr>
        <p:pic>
          <p:nvPicPr>
            <p:cNvPr id="30724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1014" y="96838"/>
              <a:ext cx="3815849" cy="96134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0725" name="图片 8"/>
            <p:cNvPicPr>
              <a:picLocks noChangeAspect="1"/>
            </p:cNvPicPr>
            <p:nvPr/>
          </p:nvPicPr>
          <p:blipFill>
            <a:blip r:embed="rId2"/>
            <a:srcRect t="74914" r="77714" b="10616"/>
            <a:stretch>
              <a:fillRect/>
            </a:stretch>
          </p:blipFill>
          <p:spPr>
            <a:xfrm>
              <a:off x="290738" y="445093"/>
              <a:ext cx="755589" cy="73600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0726" name="文本框 9"/>
            <p:cNvSpPr txBox="1"/>
            <p:nvPr/>
          </p:nvSpPr>
          <p:spPr>
            <a:xfrm>
              <a:off x="903477" y="274638"/>
              <a:ext cx="2590647" cy="584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 hangingPunct="0"/>
              <a:r>
                <a:rPr lang="zh-CN" altLang="en-US" sz="3200" b="1" spc="0"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0727" name="图片 10"/>
            <p:cNvPicPr>
              <a:picLocks noChangeAspect="1"/>
            </p:cNvPicPr>
            <p:nvPr/>
          </p:nvPicPr>
          <p:blipFill>
            <a:blip r:embed="rId2"/>
            <a:srcRect t="74914" r="77714" b="9303"/>
            <a:stretch>
              <a:fillRect/>
            </a:stretch>
          </p:blipFill>
          <p:spPr>
            <a:xfrm>
              <a:off x="3116622" y="445092"/>
              <a:ext cx="755589" cy="802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30723" name="文本框 1"/>
          <p:cNvSpPr txBox="1"/>
          <p:nvPr/>
        </p:nvSpPr>
        <p:spPr>
          <a:xfrm>
            <a:off x="892175" y="1058863"/>
            <a:ext cx="7359650" cy="312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这篇童话故事情节生动、悬念迭起，对蚂蚁队长的语言、动作、心理进行了细致生动的描写，让我们看到了一位严于律己、以身作则、关心同伴的队长，给人留下了深刻的印象。希望同学们以后在学习生活中，也能像蚂蚁们一样严守纪律、团结友爱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2"/>
          <p:cNvSpPr txBox="1"/>
          <p:nvPr/>
        </p:nvSpPr>
        <p:spPr>
          <a:xfrm>
            <a:off x="750888" y="811213"/>
            <a:ext cx="7227887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algn="just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课后读一读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失踪的森林王国</a:t>
            </a:r>
            <a:r>
              <a:rPr lang="en-US" altLang="zh-CN" sz="2800" b="1">
                <a:latin typeface="宋体" panose="02010600030101010101" pitchFamily="2" charset="-122"/>
              </a:rPr>
              <a:t>》《</a:t>
            </a:r>
            <a:r>
              <a:rPr lang="zh-CN" altLang="en-US" sz="2800" b="1">
                <a:latin typeface="宋体" panose="02010600030101010101" pitchFamily="2" charset="-122"/>
              </a:rPr>
              <a:t>小黄鱼明白了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1747" name="文本框 3"/>
          <p:cNvSpPr txBox="1"/>
          <p:nvPr/>
        </p:nvSpPr>
        <p:spPr>
          <a:xfrm>
            <a:off x="1335088" y="1868488"/>
            <a:ext cx="6473825" cy="2160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阅读提示：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）默读故事，想一想：文章主要讲了什么？它想告诉我们什么？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）故事里有哪些语句生动有趣？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748" name="组合 5"/>
          <p:cNvGrpSpPr/>
          <p:nvPr/>
        </p:nvGrpSpPr>
        <p:grpSpPr>
          <a:xfrm>
            <a:off x="2663825" y="-239712"/>
            <a:ext cx="3816350" cy="1150937"/>
            <a:chOff x="290738" y="96838"/>
            <a:chExt cx="3816125" cy="1150937"/>
          </a:xfrm>
        </p:grpSpPr>
        <p:pic>
          <p:nvPicPr>
            <p:cNvPr id="31749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1014" y="96838"/>
              <a:ext cx="3815849" cy="96134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1750" name="图片 7"/>
            <p:cNvPicPr>
              <a:picLocks noChangeAspect="1"/>
            </p:cNvPicPr>
            <p:nvPr/>
          </p:nvPicPr>
          <p:blipFill>
            <a:blip r:embed="rId2"/>
            <a:srcRect t="74914" r="77714" b="10616"/>
            <a:stretch>
              <a:fillRect/>
            </a:stretch>
          </p:blipFill>
          <p:spPr>
            <a:xfrm>
              <a:off x="290738" y="445093"/>
              <a:ext cx="755589" cy="73600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1751" name="文本框 8"/>
            <p:cNvSpPr txBox="1"/>
            <p:nvPr/>
          </p:nvSpPr>
          <p:spPr>
            <a:xfrm>
              <a:off x="903477" y="274638"/>
              <a:ext cx="2590647" cy="584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 hangingPunct="0"/>
              <a:r>
                <a:rPr lang="zh-CN" altLang="en-US" sz="3200" b="1" spc="0">
                  <a:latin typeface="黑体" panose="02010609060101010101" pitchFamily="49" charset="-122"/>
                  <a:ea typeface="黑体" panose="02010609060101010101" pitchFamily="49" charset="-122"/>
                </a:rPr>
                <a:t>拓展阅读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1752" name="图片 9"/>
            <p:cNvPicPr>
              <a:picLocks noChangeAspect="1"/>
            </p:cNvPicPr>
            <p:nvPr/>
          </p:nvPicPr>
          <p:blipFill>
            <a:blip r:embed="rId2"/>
            <a:srcRect t="74914" r="77714" b="9303"/>
            <a:stretch>
              <a:fillRect/>
            </a:stretch>
          </p:blipFill>
          <p:spPr>
            <a:xfrm>
              <a:off x="3116622" y="445092"/>
              <a:ext cx="755589" cy="802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: 圆角 18"/>
          <p:cNvSpPr/>
          <p:nvPr/>
        </p:nvSpPr>
        <p:spPr>
          <a:xfrm>
            <a:off x="1947863" y="3103563"/>
            <a:ext cx="5248275" cy="4699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71" name="矩形: 圆角 13"/>
          <p:cNvSpPr/>
          <p:nvPr/>
        </p:nvSpPr>
        <p:spPr>
          <a:xfrm>
            <a:off x="2057400" y="2101850"/>
            <a:ext cx="1365250" cy="4699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72" name="矩形: 圆角 14"/>
          <p:cNvSpPr/>
          <p:nvPr/>
        </p:nvSpPr>
        <p:spPr>
          <a:xfrm>
            <a:off x="3502025" y="2101850"/>
            <a:ext cx="1365250" cy="4699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73" name="矩形: 圆角 16"/>
          <p:cNvSpPr/>
          <p:nvPr/>
        </p:nvSpPr>
        <p:spPr>
          <a:xfrm>
            <a:off x="6459538" y="2101850"/>
            <a:ext cx="2044700" cy="4699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74" name="矩形: 圆角 15"/>
          <p:cNvSpPr/>
          <p:nvPr/>
        </p:nvSpPr>
        <p:spPr>
          <a:xfrm>
            <a:off x="4943475" y="2101850"/>
            <a:ext cx="1366838" cy="4699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75" name="矩形: 圆角 12"/>
          <p:cNvSpPr/>
          <p:nvPr/>
        </p:nvSpPr>
        <p:spPr>
          <a:xfrm>
            <a:off x="639763" y="2101850"/>
            <a:ext cx="1366837" cy="4699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hangingPunct="0"/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776" name="文本框 2"/>
          <p:cNvSpPr txBox="1"/>
          <p:nvPr/>
        </p:nvSpPr>
        <p:spPr>
          <a:xfrm>
            <a:off x="3375025" y="1238250"/>
            <a:ext cx="2393950" cy="60483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>
              <a:lnSpc>
                <a:spcPct val="120000"/>
              </a:lnSpc>
            </a:pPr>
            <a:r>
              <a:rPr lang="zh-CN" altLang="en-US" sz="3200" b="1" spc="0">
                <a:latin typeface="黑体" panose="02010609060101010101" pitchFamily="49" charset="-122"/>
                <a:ea typeface="黑体" panose="02010609060101010101" pitchFamily="49" charset="-122"/>
              </a:rPr>
              <a:t>一块奶酪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7" name="矩形 6"/>
          <p:cNvSpPr/>
          <p:nvPr/>
        </p:nvSpPr>
        <p:spPr>
          <a:xfrm>
            <a:off x="639763" y="2101850"/>
            <a:ext cx="14732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宣布禁令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8" name="矩形 7"/>
          <p:cNvSpPr/>
          <p:nvPr/>
        </p:nvSpPr>
        <p:spPr>
          <a:xfrm>
            <a:off x="2006600" y="2095500"/>
            <a:ext cx="14732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发现奶酪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9" name="矩形 8"/>
          <p:cNvSpPr/>
          <p:nvPr/>
        </p:nvSpPr>
        <p:spPr>
          <a:xfrm>
            <a:off x="3490913" y="2095500"/>
            <a:ext cx="1427162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拽掉一角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0" name="矩形 9"/>
          <p:cNvSpPr/>
          <p:nvPr/>
        </p:nvSpPr>
        <p:spPr>
          <a:xfrm>
            <a:off x="4930775" y="2103438"/>
            <a:ext cx="14732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支开同伴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1" name="矩形 10"/>
          <p:cNvSpPr/>
          <p:nvPr/>
        </p:nvSpPr>
        <p:spPr>
          <a:xfrm>
            <a:off x="6467475" y="2095500"/>
            <a:ext cx="206057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命令最小的吃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82" name="文本框 11"/>
          <p:cNvSpPr txBox="1"/>
          <p:nvPr/>
        </p:nvSpPr>
        <p:spPr>
          <a:xfrm>
            <a:off x="1949450" y="3097213"/>
            <a:ext cx="5245100" cy="534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严于律己    以身作则    关心同伴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783" name="组合 17"/>
          <p:cNvGrpSpPr/>
          <p:nvPr/>
        </p:nvGrpSpPr>
        <p:grpSpPr>
          <a:xfrm>
            <a:off x="290513" y="96838"/>
            <a:ext cx="3816350" cy="1150937"/>
            <a:chOff x="290738" y="96838"/>
            <a:chExt cx="3816125" cy="1150937"/>
          </a:xfrm>
        </p:grpSpPr>
        <p:pic>
          <p:nvPicPr>
            <p:cNvPr id="32784" name="图片 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1014" y="96838"/>
              <a:ext cx="3815849" cy="96134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32785" name="图片 20"/>
            <p:cNvPicPr>
              <a:picLocks noChangeAspect="1"/>
            </p:cNvPicPr>
            <p:nvPr/>
          </p:nvPicPr>
          <p:blipFill>
            <a:blip r:embed="rId2"/>
            <a:srcRect t="74914" r="77714" b="10616"/>
            <a:stretch>
              <a:fillRect/>
            </a:stretch>
          </p:blipFill>
          <p:spPr>
            <a:xfrm>
              <a:off x="290738" y="445093"/>
              <a:ext cx="755589" cy="73600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2786" name="文本框 21"/>
            <p:cNvSpPr txBox="1"/>
            <p:nvPr/>
          </p:nvSpPr>
          <p:spPr>
            <a:xfrm>
              <a:off x="903477" y="274638"/>
              <a:ext cx="2590647" cy="584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 hangingPunct="0"/>
              <a:r>
                <a:rPr lang="zh-CN" altLang="en-US" sz="3200" b="1" spc="0">
                  <a:latin typeface="黑体" panose="02010609060101010101" pitchFamily="49" charset="-122"/>
                  <a:ea typeface="黑体" panose="02010609060101010101" pitchFamily="49" charset="-122"/>
                </a:rPr>
                <a:t>板书设计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2787" name="图片 22"/>
            <p:cNvPicPr>
              <a:picLocks noChangeAspect="1"/>
            </p:cNvPicPr>
            <p:nvPr/>
          </p:nvPicPr>
          <p:blipFill>
            <a:blip r:embed="rId2"/>
            <a:srcRect t="74914" r="77714" b="9303"/>
            <a:stretch>
              <a:fillRect/>
            </a:stretch>
          </p:blipFill>
          <p:spPr>
            <a:xfrm>
              <a:off x="3116622" y="445092"/>
              <a:ext cx="755589" cy="802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/>
      <p:bldP spid="32778" grpId="0"/>
      <p:bldP spid="32779" grpId="0"/>
      <p:bldP spid="32780" grpId="0"/>
      <p:bldP spid="32781" grpId="0"/>
      <p:bldP spid="3278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2"/>
          <p:cNvSpPr txBox="1"/>
          <p:nvPr/>
        </p:nvSpPr>
        <p:spPr>
          <a:xfrm>
            <a:off x="1352550" y="1485900"/>
            <a:ext cx="6596063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用自己喜欢的方式读课文，不认识的生字根据注音拼读一下，读不通顺的地方反复多读几遍。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11267" name="组合 2"/>
          <p:cNvGrpSpPr/>
          <p:nvPr/>
        </p:nvGrpSpPr>
        <p:grpSpPr>
          <a:xfrm>
            <a:off x="290513" y="96838"/>
            <a:ext cx="3816350" cy="1150937"/>
            <a:chOff x="290738" y="96838"/>
            <a:chExt cx="3816125" cy="1150937"/>
          </a:xfrm>
        </p:grpSpPr>
        <p:pic>
          <p:nvPicPr>
            <p:cNvPr id="11268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1014" y="96838"/>
              <a:ext cx="3815849" cy="96134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1269" name="图片 5"/>
            <p:cNvPicPr>
              <a:picLocks noChangeAspect="1"/>
            </p:cNvPicPr>
            <p:nvPr/>
          </p:nvPicPr>
          <p:blipFill>
            <a:blip r:embed="rId2"/>
            <a:srcRect t="74914" r="77714" b="10616"/>
            <a:stretch>
              <a:fillRect/>
            </a:stretch>
          </p:blipFill>
          <p:spPr>
            <a:xfrm>
              <a:off x="290738" y="445093"/>
              <a:ext cx="755589" cy="73600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1270" name="文本框 6"/>
            <p:cNvSpPr txBox="1"/>
            <p:nvPr/>
          </p:nvSpPr>
          <p:spPr>
            <a:xfrm>
              <a:off x="903477" y="274638"/>
              <a:ext cx="2590647" cy="584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 hangingPunct="0"/>
              <a:r>
                <a:rPr lang="zh-CN" altLang="en-US" sz="3200" b="1" spc="0">
                  <a:latin typeface="黑体" panose="02010609060101010101" pitchFamily="49" charset="-122"/>
                  <a:ea typeface="黑体" panose="02010609060101010101" pitchFamily="49" charset="-122"/>
                </a:rPr>
                <a:t>初读课文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271" name="图片 7"/>
            <p:cNvPicPr>
              <a:picLocks noChangeAspect="1"/>
            </p:cNvPicPr>
            <p:nvPr/>
          </p:nvPicPr>
          <p:blipFill>
            <a:blip r:embed="rId2"/>
            <a:srcRect t="74914" r="77714" b="9303"/>
            <a:stretch>
              <a:fillRect/>
            </a:stretch>
          </p:blipFill>
          <p:spPr>
            <a:xfrm>
              <a:off x="3116622" y="445092"/>
              <a:ext cx="755589" cy="802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1096963" y="1330325"/>
            <a:ext cx="71469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宣　　诱　　舔　　毅　　犯　　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1" name="矩形 2"/>
          <p:cNvSpPr/>
          <p:nvPr/>
        </p:nvSpPr>
        <p:spPr>
          <a:xfrm>
            <a:off x="1900238" y="2154238"/>
            <a:ext cx="5540375" cy="625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禁　　稍　　豫　　跺　　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文本框 4"/>
          <p:cNvSpPr txBox="1"/>
          <p:nvPr/>
        </p:nvSpPr>
        <p:spPr>
          <a:xfrm>
            <a:off x="1884363" y="1022350"/>
            <a:ext cx="85407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xuān</a:t>
            </a:r>
            <a:endParaRPr lang="zh-CN" altLang="en-US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293" name="文本框 5"/>
          <p:cNvSpPr txBox="1"/>
          <p:nvPr/>
        </p:nvSpPr>
        <p:spPr>
          <a:xfrm>
            <a:off x="3125788" y="1022350"/>
            <a:ext cx="6667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ò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u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294" name="文本框 6"/>
          <p:cNvSpPr txBox="1"/>
          <p:nvPr/>
        </p:nvSpPr>
        <p:spPr>
          <a:xfrm>
            <a:off x="4276725" y="1022350"/>
            <a:ext cx="85407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tiǎn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295" name="文本框 7"/>
          <p:cNvSpPr txBox="1"/>
          <p:nvPr/>
        </p:nvSpPr>
        <p:spPr>
          <a:xfrm>
            <a:off x="5656263" y="1022350"/>
            <a:ext cx="51752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ì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296" name="文本框 9"/>
          <p:cNvSpPr txBox="1"/>
          <p:nvPr/>
        </p:nvSpPr>
        <p:spPr>
          <a:xfrm>
            <a:off x="6773863" y="1012825"/>
            <a:ext cx="6667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f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297" name="文本框 10"/>
          <p:cNvSpPr txBox="1"/>
          <p:nvPr/>
        </p:nvSpPr>
        <p:spPr>
          <a:xfrm>
            <a:off x="1909763" y="1873250"/>
            <a:ext cx="668337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j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ì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n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298" name="文本框 11"/>
          <p:cNvSpPr txBox="1"/>
          <p:nvPr/>
        </p:nvSpPr>
        <p:spPr>
          <a:xfrm>
            <a:off x="3122613" y="1873250"/>
            <a:ext cx="855662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shān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299" name="文本框 12"/>
          <p:cNvSpPr txBox="1"/>
          <p:nvPr/>
        </p:nvSpPr>
        <p:spPr>
          <a:xfrm>
            <a:off x="4424363" y="1873250"/>
            <a:ext cx="504825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ù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300" name="文本框 13"/>
          <p:cNvSpPr txBox="1"/>
          <p:nvPr/>
        </p:nvSpPr>
        <p:spPr>
          <a:xfrm>
            <a:off x="5588000" y="1873250"/>
            <a:ext cx="6667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du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ò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301" name="文本框 14"/>
          <p:cNvSpPr txBox="1"/>
          <p:nvPr/>
        </p:nvSpPr>
        <p:spPr>
          <a:xfrm>
            <a:off x="6867525" y="1873250"/>
            <a:ext cx="5334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j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ù</a:t>
            </a:r>
            <a:endParaRPr lang="en-US" altLang="zh-CN" sz="2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302" name="文本框 15"/>
          <p:cNvSpPr txBox="1"/>
          <p:nvPr/>
        </p:nvSpPr>
        <p:spPr>
          <a:xfrm>
            <a:off x="312738" y="2803525"/>
            <a:ext cx="2265362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熟字换偏旁：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2303" name="文本框 16"/>
          <p:cNvSpPr txBox="1"/>
          <p:nvPr/>
        </p:nvSpPr>
        <p:spPr>
          <a:xfrm>
            <a:off x="2209800" y="2803525"/>
            <a:ext cx="6224588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添</a:t>
            </a:r>
            <a:r>
              <a:rPr lang="en-US" altLang="zh-CN" sz="2400" b="1">
                <a:latin typeface="宋体" panose="02010600030101010101" pitchFamily="2" charset="-122"/>
              </a:rPr>
              <a:t>—</a:t>
            </a:r>
            <a:r>
              <a:rPr lang="zh-CN" altLang="en-US" sz="2400" b="1">
                <a:latin typeface="宋体" panose="02010600030101010101" pitchFamily="2" charset="-122"/>
              </a:rPr>
              <a:t>舔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2304" name="文本框 17"/>
          <p:cNvSpPr txBox="1"/>
          <p:nvPr/>
        </p:nvSpPr>
        <p:spPr>
          <a:xfrm>
            <a:off x="312738" y="3305175"/>
            <a:ext cx="2070100" cy="477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熟字加一加：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2305" name="文本框 18"/>
          <p:cNvSpPr txBox="1"/>
          <p:nvPr/>
        </p:nvSpPr>
        <p:spPr>
          <a:xfrm>
            <a:off x="2243138" y="3305175"/>
            <a:ext cx="3802062" cy="979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讠＋秀＝诱　林＋示＝禁</a:t>
            </a:r>
            <a:endParaRPr lang="en-US" altLang="zh-CN" sz="2400" b="1">
              <a:latin typeface="宋体" panose="02010600030101010101" pitchFamily="2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禾＋肖＝稍　足＋朵＝跺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2306" name="文本框 19"/>
          <p:cNvSpPr txBox="1"/>
          <p:nvPr/>
        </p:nvSpPr>
        <p:spPr>
          <a:xfrm>
            <a:off x="574675" y="4262438"/>
            <a:ext cx="1560513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编一编：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2307" name="文本框 20"/>
          <p:cNvSpPr txBox="1"/>
          <p:nvPr/>
        </p:nvSpPr>
        <p:spPr>
          <a:xfrm>
            <a:off x="2103438" y="4262438"/>
            <a:ext cx="4840287" cy="477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林</a:t>
            </a:r>
            <a:r>
              <a:rPr lang="zh-CN" altLang="en-US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中警</a:t>
            </a:r>
            <a:r>
              <a:rPr lang="zh-CN" altLang="en-US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示</a:t>
            </a:r>
            <a:r>
              <a:rPr lang="zh-CN" altLang="en-US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牌，禁止吸烟。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2308" name="文本框 21"/>
          <p:cNvSpPr txBox="1">
            <a:spLocks noChangeArrowheads="1"/>
          </p:cNvSpPr>
          <p:nvPr/>
        </p:nvSpPr>
        <p:spPr bwMode="auto">
          <a:xfrm>
            <a:off x="3357563" y="2803525"/>
            <a:ext cx="5373687" cy="5365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zh-CN" altLang="en-US" sz="2400" b="1" spc="-300">
                <a:latin typeface="宋体" panose="02010600030101010101" pitchFamily="2" charset="-122"/>
              </a:rPr>
              <a:t>有</a:t>
            </a:r>
            <a:r>
              <a:rPr lang="zh-CN" altLang="en-US" sz="2400" b="1" spc="-150">
                <a:latin typeface="宋体" panose="02010600030101010101" pitchFamily="2" charset="-122"/>
              </a:rPr>
              <a:t>“</a:t>
            </a:r>
            <a:r>
              <a:rPr lang="zh-CN" altLang="en-US" sz="2400" b="1" spc="-300">
                <a:latin typeface="宋体" panose="02010600030101010101" pitchFamily="2" charset="-122"/>
              </a:rPr>
              <a:t>舌</a:t>
            </a:r>
            <a:r>
              <a:rPr lang="zh-CN" altLang="en-US" sz="2400" b="1" spc="-150">
                <a:latin typeface="宋体" panose="02010600030101010101" pitchFamily="2" charset="-122"/>
              </a:rPr>
              <a:t>”</a:t>
            </a:r>
            <a:r>
              <a:rPr lang="zh-CN" altLang="en-US" sz="2400" b="1" spc="-300">
                <a:latin typeface="宋体" panose="02010600030101010101" pitchFamily="2" charset="-122"/>
              </a:rPr>
              <a:t>才能</a:t>
            </a:r>
            <a:r>
              <a:rPr lang="zh-CN" altLang="en-US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舔</a:t>
            </a:r>
            <a:r>
              <a:rPr lang="zh-CN" altLang="en-US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，有</a:t>
            </a:r>
            <a:r>
              <a:rPr lang="zh-CN" altLang="en-US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水</a:t>
            </a:r>
            <a:r>
              <a:rPr lang="zh-CN" altLang="en-US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可以</a:t>
            </a:r>
            <a:r>
              <a:rPr lang="zh-CN" altLang="en-US" sz="2400" b="1">
                <a:latin typeface="宋体" panose="02010600030101010101" pitchFamily="2" charset="-122"/>
              </a:rPr>
              <a:t>“</a:t>
            </a:r>
            <a:r>
              <a:rPr lang="zh-CN" altLang="en-US" sz="2400" b="1">
                <a:latin typeface="宋体" panose="02010600030101010101" pitchFamily="2" charset="-122"/>
              </a:rPr>
              <a:t>添</a:t>
            </a:r>
            <a:r>
              <a:rPr lang="zh-CN" altLang="en-US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grpSp>
        <p:nvGrpSpPr>
          <p:cNvPr id="12309" name="组合 24"/>
          <p:cNvGrpSpPr/>
          <p:nvPr/>
        </p:nvGrpSpPr>
        <p:grpSpPr>
          <a:xfrm>
            <a:off x="290513" y="96838"/>
            <a:ext cx="3816350" cy="1150937"/>
            <a:chOff x="290738" y="96838"/>
            <a:chExt cx="3816125" cy="1150937"/>
          </a:xfrm>
        </p:grpSpPr>
        <p:pic>
          <p:nvPicPr>
            <p:cNvPr id="12310" name="图片 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1014" y="96838"/>
              <a:ext cx="3815849" cy="96134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2311" name="图片 26"/>
            <p:cNvPicPr>
              <a:picLocks noChangeAspect="1"/>
            </p:cNvPicPr>
            <p:nvPr/>
          </p:nvPicPr>
          <p:blipFill>
            <a:blip r:embed="rId2"/>
            <a:srcRect t="74914" r="77714" b="10616"/>
            <a:stretch>
              <a:fillRect/>
            </a:stretch>
          </p:blipFill>
          <p:spPr>
            <a:xfrm>
              <a:off x="290738" y="445093"/>
              <a:ext cx="755589" cy="73600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2312" name="文本框 27"/>
            <p:cNvSpPr txBox="1"/>
            <p:nvPr/>
          </p:nvSpPr>
          <p:spPr>
            <a:xfrm>
              <a:off x="903477" y="274638"/>
              <a:ext cx="2590647" cy="584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 hangingPunct="0"/>
              <a:r>
                <a:rPr lang="zh-CN" altLang="en-US" sz="3200" b="1" spc="0">
                  <a:latin typeface="黑体" panose="02010609060101010101" pitchFamily="49" charset="-122"/>
                  <a:ea typeface="黑体" panose="02010609060101010101" pitchFamily="49" charset="-122"/>
                </a:rPr>
                <a:t>生字学习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313" name="图片 28"/>
            <p:cNvPicPr>
              <a:picLocks noChangeAspect="1"/>
            </p:cNvPicPr>
            <p:nvPr/>
          </p:nvPicPr>
          <p:blipFill>
            <a:blip r:embed="rId2"/>
            <a:srcRect t="74914" r="77714" b="9303"/>
            <a:stretch>
              <a:fillRect/>
            </a:stretch>
          </p:blipFill>
          <p:spPr>
            <a:xfrm>
              <a:off x="3116622" y="445092"/>
              <a:ext cx="755589" cy="802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  <p:bldP spid="12295" grpId="0"/>
      <p:bldP spid="12296" grpId="0"/>
      <p:bldP spid="12297" grpId="0"/>
      <p:bldP spid="12298" grpId="0"/>
      <p:bldP spid="12299" grpId="0"/>
      <p:bldP spid="12300" grpId="0"/>
      <p:bldP spid="12301" grpId="0"/>
      <p:bldP spid="12302" grpId="0"/>
      <p:bldP spid="12303" grpId="0"/>
      <p:bldP spid="12304" grpId="0"/>
      <p:bldP spid="12305" grpId="0"/>
      <p:bldP spid="12306" grpId="0"/>
      <p:bldP spid="12307" grpId="0"/>
      <p:bldP spid="1230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1406525" y="1408113"/>
            <a:ext cx="6989763" cy="668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宣　　诱　　舔　　毅　　犯　　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矩形 2"/>
          <p:cNvSpPr/>
          <p:nvPr/>
        </p:nvSpPr>
        <p:spPr>
          <a:xfrm>
            <a:off x="1458913" y="2924175"/>
            <a:ext cx="6450012" cy="669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禁　　稍　　豫　　跺　　聚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6" name="文本框 3"/>
          <p:cNvSpPr txBox="1"/>
          <p:nvPr/>
        </p:nvSpPr>
        <p:spPr>
          <a:xfrm>
            <a:off x="642938" y="441325"/>
            <a:ext cx="5072062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algn="just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你会给这些生字组词吗？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3317" name="文本框 4"/>
          <p:cNvSpPr txBox="1"/>
          <p:nvPr/>
        </p:nvSpPr>
        <p:spPr>
          <a:xfrm>
            <a:off x="1243013" y="2195513"/>
            <a:ext cx="969962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宣布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318" name="文本框 5"/>
          <p:cNvSpPr txBox="1"/>
          <p:nvPr/>
        </p:nvSpPr>
        <p:spPr>
          <a:xfrm>
            <a:off x="2630488" y="2195513"/>
            <a:ext cx="968375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诱人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319" name="文本框 6"/>
          <p:cNvSpPr txBox="1"/>
          <p:nvPr/>
        </p:nvSpPr>
        <p:spPr>
          <a:xfrm>
            <a:off x="3795713" y="2195513"/>
            <a:ext cx="1349375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舔一下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320" name="文本框 7"/>
          <p:cNvSpPr txBox="1"/>
          <p:nvPr/>
        </p:nvSpPr>
        <p:spPr>
          <a:xfrm>
            <a:off x="5427663" y="2160588"/>
            <a:ext cx="968375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毅力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321" name="文本框 9"/>
          <p:cNvSpPr txBox="1"/>
          <p:nvPr/>
        </p:nvSpPr>
        <p:spPr>
          <a:xfrm>
            <a:off x="6835775" y="2170113"/>
            <a:ext cx="968375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犯错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322" name="文本框 10"/>
          <p:cNvSpPr txBox="1"/>
          <p:nvPr/>
        </p:nvSpPr>
        <p:spPr>
          <a:xfrm>
            <a:off x="1235075" y="3584575"/>
            <a:ext cx="969963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禁令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323" name="文本框 11"/>
          <p:cNvSpPr txBox="1"/>
          <p:nvPr/>
        </p:nvSpPr>
        <p:spPr>
          <a:xfrm>
            <a:off x="2693988" y="3584575"/>
            <a:ext cx="968375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稍息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324" name="文本框 12"/>
          <p:cNvSpPr txBox="1"/>
          <p:nvPr/>
        </p:nvSpPr>
        <p:spPr>
          <a:xfrm>
            <a:off x="4087813" y="3584575"/>
            <a:ext cx="968375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犹豫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325" name="文本框 13"/>
          <p:cNvSpPr txBox="1"/>
          <p:nvPr/>
        </p:nvSpPr>
        <p:spPr>
          <a:xfrm>
            <a:off x="5419725" y="3584575"/>
            <a:ext cx="968375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跺脚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326" name="文本框 14"/>
          <p:cNvSpPr txBox="1"/>
          <p:nvPr/>
        </p:nvSpPr>
        <p:spPr>
          <a:xfrm>
            <a:off x="6827838" y="3584575"/>
            <a:ext cx="968375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聚到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  <p:bldP spid="13319" grpId="0"/>
      <p:bldP spid="13320" grpId="0"/>
      <p:bldP spid="13321" grpId="0"/>
      <p:bldP spid="13322" grpId="0"/>
      <p:bldP spid="13323" grpId="0"/>
      <p:bldP spid="13324" grpId="0"/>
      <p:bldP spid="13325" grpId="0"/>
      <p:bldP spid="133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720725" y="401638"/>
            <a:ext cx="6542088" cy="541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给下面的多音字选择正确的读音。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4339" name="文本框 2"/>
          <p:cNvSpPr txBox="1"/>
          <p:nvPr/>
        </p:nvSpPr>
        <p:spPr>
          <a:xfrm>
            <a:off x="2906713" y="1117600"/>
            <a:ext cx="2960687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ch</a:t>
            </a:r>
            <a:r>
              <a:rPr lang="en-US" altLang="zh-CN" sz="2800" b="1">
                <a:latin typeface="宋体" panose="02010600030101010101" pitchFamily="2" charset="-122"/>
              </a:rPr>
              <a:t>ù</a:t>
            </a:r>
            <a:r>
              <a:rPr lang="zh-CN" altLang="en-US" sz="2800" b="1">
                <a:latin typeface="宋体" panose="02010600030101010101" pitchFamily="2" charset="-122"/>
              </a:rPr>
              <a:t>　　　　</a:t>
            </a:r>
            <a:r>
              <a:rPr lang="en-US" altLang="zh-CN" sz="2800" b="1">
                <a:latin typeface="宋体" panose="02010600030101010101" pitchFamily="2" charset="-122"/>
              </a:rPr>
              <a:t>chǔ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4340" name="文本框 3"/>
          <p:cNvSpPr txBox="1"/>
          <p:nvPr/>
        </p:nvSpPr>
        <p:spPr>
          <a:xfrm>
            <a:off x="720725" y="1793875"/>
            <a:ext cx="770255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到处（    ）    处理（    ）    处罚（    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4341" name="矩形 4"/>
          <p:cNvSpPr/>
          <p:nvPr/>
        </p:nvSpPr>
        <p:spPr>
          <a:xfrm>
            <a:off x="1830388" y="1784350"/>
            <a:ext cx="72866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ù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4342" name="矩形 5"/>
          <p:cNvSpPr/>
          <p:nvPr/>
        </p:nvSpPr>
        <p:spPr>
          <a:xfrm>
            <a:off x="4713288" y="1762125"/>
            <a:ext cx="7270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chǔ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4343" name="矩形 6"/>
          <p:cNvSpPr/>
          <p:nvPr/>
        </p:nvSpPr>
        <p:spPr>
          <a:xfrm>
            <a:off x="7594600" y="1835150"/>
            <a:ext cx="7286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chǔ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4344" name="文本框 7"/>
          <p:cNvSpPr txBox="1"/>
          <p:nvPr/>
        </p:nvSpPr>
        <p:spPr>
          <a:xfrm>
            <a:off x="2747963" y="2524125"/>
            <a:ext cx="3276600" cy="54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sh</a:t>
            </a:r>
            <a:r>
              <a:rPr lang="en-US" altLang="zh-CN" sz="2800" b="1">
                <a:latin typeface="宋体" panose="02010600030101010101" pitchFamily="2" charset="-122"/>
              </a:rPr>
              <a:t>à</a:t>
            </a:r>
            <a:r>
              <a:rPr lang="en-US" altLang="zh-CN" sz="2800" b="1">
                <a:latin typeface="宋体" panose="02010600030101010101" pitchFamily="2" charset="-122"/>
              </a:rPr>
              <a:t>o</a:t>
            </a:r>
            <a:r>
              <a:rPr lang="zh-CN" altLang="en-US" sz="2800" b="1">
                <a:latin typeface="宋体" panose="02010600030101010101" pitchFamily="2" charset="-122"/>
              </a:rPr>
              <a:t>　　　　</a:t>
            </a:r>
            <a:r>
              <a:rPr lang="en-US" altLang="zh-CN" sz="2800" b="1">
                <a:latin typeface="宋体" panose="02010600030101010101" pitchFamily="2" charset="-122"/>
              </a:rPr>
              <a:t>shāo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4345" name="文本框 8"/>
          <p:cNvSpPr txBox="1"/>
          <p:nvPr/>
        </p:nvSpPr>
        <p:spPr>
          <a:xfrm>
            <a:off x="720725" y="3201988"/>
            <a:ext cx="770255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稍微（    ）    稍息（    ）    稍后（    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4346" name="文本框 9"/>
          <p:cNvSpPr txBox="1"/>
          <p:nvPr/>
        </p:nvSpPr>
        <p:spPr>
          <a:xfrm>
            <a:off x="1096963" y="2097088"/>
            <a:ext cx="477837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·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4347" name="文本框 10"/>
          <p:cNvSpPr txBox="1"/>
          <p:nvPr/>
        </p:nvSpPr>
        <p:spPr>
          <a:xfrm>
            <a:off x="3579813" y="2097088"/>
            <a:ext cx="4762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·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4348" name="文本框 11"/>
          <p:cNvSpPr txBox="1"/>
          <p:nvPr/>
        </p:nvSpPr>
        <p:spPr>
          <a:xfrm>
            <a:off x="6432550" y="2097088"/>
            <a:ext cx="47625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·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4349" name="文本框 12"/>
          <p:cNvSpPr txBox="1"/>
          <p:nvPr/>
        </p:nvSpPr>
        <p:spPr>
          <a:xfrm>
            <a:off x="720725" y="3503613"/>
            <a:ext cx="477838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·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4350" name="文本框 13"/>
          <p:cNvSpPr txBox="1"/>
          <p:nvPr/>
        </p:nvSpPr>
        <p:spPr>
          <a:xfrm>
            <a:off x="3633788" y="3503613"/>
            <a:ext cx="477837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·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4351" name="文本框 14"/>
          <p:cNvSpPr txBox="1"/>
          <p:nvPr/>
        </p:nvSpPr>
        <p:spPr>
          <a:xfrm>
            <a:off x="6488113" y="3503613"/>
            <a:ext cx="477837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>
                <a:latin typeface="宋体" panose="02010600030101010101" pitchFamily="2" charset="-122"/>
              </a:rPr>
              <a:t>·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4352" name="矩形 15"/>
          <p:cNvSpPr/>
          <p:nvPr/>
        </p:nvSpPr>
        <p:spPr>
          <a:xfrm>
            <a:off x="1812925" y="3219450"/>
            <a:ext cx="90963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shāo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4353" name="矩形 16"/>
          <p:cNvSpPr/>
          <p:nvPr/>
        </p:nvSpPr>
        <p:spPr>
          <a:xfrm>
            <a:off x="7561263" y="3219450"/>
            <a:ext cx="9080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shāo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4354" name="矩形 17"/>
          <p:cNvSpPr/>
          <p:nvPr/>
        </p:nvSpPr>
        <p:spPr>
          <a:xfrm>
            <a:off x="4686300" y="3219450"/>
            <a:ext cx="90963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sh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o</a:t>
            </a:r>
            <a:endParaRPr lang="zh-CN" altLang="en-US" sz="28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52" grpId="0"/>
      <p:bldP spid="14353" grpId="0"/>
      <p:bldP spid="143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组合 3"/>
          <p:cNvGrpSpPr/>
          <p:nvPr/>
        </p:nvGrpSpPr>
        <p:grpSpPr>
          <a:xfrm>
            <a:off x="290513" y="96838"/>
            <a:ext cx="3816350" cy="1150937"/>
            <a:chOff x="290738" y="96838"/>
            <a:chExt cx="3816125" cy="1150937"/>
          </a:xfrm>
        </p:grpSpPr>
        <p:pic>
          <p:nvPicPr>
            <p:cNvPr id="15364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1014" y="96838"/>
              <a:ext cx="3815849" cy="96134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5365" name="图片 5"/>
            <p:cNvPicPr>
              <a:picLocks noChangeAspect="1"/>
            </p:cNvPicPr>
            <p:nvPr/>
          </p:nvPicPr>
          <p:blipFill>
            <a:blip r:embed="rId2"/>
            <a:srcRect t="74914" r="77714" b="10616"/>
            <a:stretch>
              <a:fillRect/>
            </a:stretch>
          </p:blipFill>
          <p:spPr>
            <a:xfrm>
              <a:off x="290738" y="445093"/>
              <a:ext cx="755589" cy="73600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5366" name="文本框 6"/>
            <p:cNvSpPr txBox="1"/>
            <p:nvPr/>
          </p:nvSpPr>
          <p:spPr>
            <a:xfrm>
              <a:off x="903477" y="274638"/>
              <a:ext cx="2590647" cy="584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 hangingPunct="0"/>
              <a:r>
                <a:rPr lang="zh-CN" altLang="en-US" sz="3200" b="1" spc="0">
                  <a:latin typeface="黑体" panose="02010609060101010101" pitchFamily="49" charset="-122"/>
                  <a:ea typeface="黑体" panose="02010609060101010101" pitchFamily="49" charset="-122"/>
                </a:rPr>
                <a:t>朗读课文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367" name="图片 7"/>
            <p:cNvPicPr>
              <a:picLocks noChangeAspect="1"/>
            </p:cNvPicPr>
            <p:nvPr/>
          </p:nvPicPr>
          <p:blipFill>
            <a:blip r:embed="rId2"/>
            <a:srcRect t="74914" r="77714" b="9303"/>
            <a:stretch>
              <a:fillRect/>
            </a:stretch>
          </p:blipFill>
          <p:spPr>
            <a:xfrm>
              <a:off x="3116622" y="445092"/>
              <a:ext cx="755589" cy="802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5363" name="文本框 2"/>
          <p:cNvSpPr txBox="1"/>
          <p:nvPr/>
        </p:nvSpPr>
        <p:spPr>
          <a:xfrm>
            <a:off x="850900" y="1287463"/>
            <a:ext cx="7605713" cy="105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一只小蚂蚁在队列里嘀咕：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要是偷嘴的是您呢？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蚂蚁队长说：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照样要受处罚。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628650" y="806450"/>
            <a:ext cx="7575550" cy="1058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algn="just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800" b="1">
                <a:latin typeface="宋体" panose="02010600030101010101" pitchFamily="2" charset="-122"/>
              </a:rPr>
              <a:t>默读课文，想一想：课文围绕一块奶酪讲了一件什么事？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6387" name="文本框 2"/>
          <p:cNvSpPr txBox="1"/>
          <p:nvPr/>
        </p:nvSpPr>
        <p:spPr>
          <a:xfrm>
            <a:off x="747713" y="1990725"/>
            <a:ext cx="7575550" cy="209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课文主要写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召集小蚂蚁们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时，一块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引发了一场风波，最后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命令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______________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吃掉了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8" name="矩形 3"/>
          <p:cNvSpPr/>
          <p:nvPr/>
        </p:nvSpPr>
        <p:spPr>
          <a:xfrm>
            <a:off x="3460750" y="1997075"/>
            <a:ext cx="16271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蚂蚁队长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6389" name="矩形 4"/>
          <p:cNvSpPr/>
          <p:nvPr/>
        </p:nvSpPr>
        <p:spPr>
          <a:xfrm>
            <a:off x="7299325" y="1990725"/>
            <a:ext cx="904875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搬运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6390" name="矩形 5"/>
          <p:cNvSpPr/>
          <p:nvPr/>
        </p:nvSpPr>
        <p:spPr>
          <a:xfrm>
            <a:off x="3414713" y="2500313"/>
            <a:ext cx="306863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掉在地上的奶酪渣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6391" name="矩形 6"/>
          <p:cNvSpPr/>
          <p:nvPr/>
        </p:nvSpPr>
        <p:spPr>
          <a:xfrm>
            <a:off x="3074988" y="3036888"/>
            <a:ext cx="1627187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蚂蚁队长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6392" name="矩形 7"/>
          <p:cNvSpPr/>
          <p:nvPr/>
        </p:nvSpPr>
        <p:spPr>
          <a:xfrm>
            <a:off x="5408613" y="3036888"/>
            <a:ext cx="2709862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年龄最小的一只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6393" name="矩形 8"/>
          <p:cNvSpPr/>
          <p:nvPr/>
        </p:nvSpPr>
        <p:spPr>
          <a:xfrm>
            <a:off x="941388" y="2505075"/>
            <a:ext cx="9048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奶酪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6394" name="矩形 9"/>
          <p:cNvSpPr/>
          <p:nvPr/>
        </p:nvSpPr>
        <p:spPr>
          <a:xfrm>
            <a:off x="898525" y="3536950"/>
            <a:ext cx="90646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6395" name="矩形 10"/>
          <p:cNvSpPr/>
          <p:nvPr/>
        </p:nvSpPr>
        <p:spPr>
          <a:xfrm>
            <a:off x="3097213" y="3527425"/>
            <a:ext cx="12668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奶酪渣</a:t>
            </a:r>
            <a:endParaRPr lang="zh-CN" altLang="en-US" sz="28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  <p:bldP spid="16390" grpId="0"/>
      <p:bldP spid="16391" grpId="0"/>
      <p:bldP spid="16392" grpId="0"/>
      <p:bldP spid="16393" grpId="0"/>
      <p:bldP spid="16394" grpId="0"/>
      <p:bldP spid="163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10" name="组合 4"/>
          <p:cNvGrpSpPr/>
          <p:nvPr/>
        </p:nvGrpSpPr>
        <p:grpSpPr>
          <a:xfrm>
            <a:off x="2755900" y="0"/>
            <a:ext cx="3814763" cy="1150938"/>
            <a:chOff x="290738" y="96838"/>
            <a:chExt cx="3816125" cy="1150937"/>
          </a:xfrm>
        </p:grpSpPr>
        <p:pic>
          <p:nvPicPr>
            <p:cNvPr id="17413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1014" y="96838"/>
              <a:ext cx="3815849" cy="961341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7414" name="图片 6"/>
            <p:cNvPicPr>
              <a:picLocks noChangeAspect="1"/>
            </p:cNvPicPr>
            <p:nvPr/>
          </p:nvPicPr>
          <p:blipFill>
            <a:blip r:embed="rId2"/>
            <a:srcRect t="74914" r="77714" b="10616"/>
            <a:stretch>
              <a:fillRect/>
            </a:stretch>
          </p:blipFill>
          <p:spPr>
            <a:xfrm>
              <a:off x="290738" y="445093"/>
              <a:ext cx="755589" cy="736008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7415" name="文本框 7"/>
            <p:cNvSpPr txBox="1"/>
            <p:nvPr/>
          </p:nvSpPr>
          <p:spPr>
            <a:xfrm>
              <a:off x="903732" y="274638"/>
              <a:ext cx="2590137" cy="58419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 hangingPunct="0"/>
              <a:r>
                <a:rPr lang="zh-CN" altLang="en-US" sz="3200" b="1" spc="0">
                  <a:latin typeface="黑体" panose="02010609060101010101" pitchFamily="49" charset="-122"/>
                  <a:ea typeface="黑体" panose="02010609060101010101" pitchFamily="49" charset="-122"/>
                </a:rPr>
                <a:t>探究交流</a:t>
              </a:r>
              <a:endParaRPr lang="zh-CN" altLang="en-US" sz="32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416" name="图片 8"/>
            <p:cNvPicPr>
              <a:picLocks noChangeAspect="1"/>
            </p:cNvPicPr>
            <p:nvPr/>
          </p:nvPicPr>
          <p:blipFill>
            <a:blip r:embed="rId2"/>
            <a:srcRect t="74914" r="77714" b="9303"/>
            <a:stretch>
              <a:fillRect/>
            </a:stretch>
          </p:blipFill>
          <p:spPr>
            <a:xfrm>
              <a:off x="3116622" y="445092"/>
              <a:ext cx="755589" cy="80268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17411" name="文本框 2"/>
          <p:cNvSpPr txBox="1"/>
          <p:nvPr/>
        </p:nvSpPr>
        <p:spPr>
          <a:xfrm>
            <a:off x="977900" y="1041400"/>
            <a:ext cx="7370763" cy="1643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默读课文，思考：在搬运粮食的过程中，蚂蚁队长做了哪些事？你能用简洁的语言概括出来吗？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7412" name="文本框 3"/>
          <p:cNvSpPr txBox="1"/>
          <p:nvPr/>
        </p:nvSpPr>
        <p:spPr>
          <a:xfrm>
            <a:off x="1592263" y="2647950"/>
            <a:ext cx="6142037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宣布禁令、发现奶酪、拽掉了奶酪的一角、支开同伴、命令最小的吃。</a:t>
            </a:r>
            <a:endParaRPr lang="zh-CN" altLang="en-US" sz="28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20000"/>
          </a:lnSpc>
          <a:defRPr sz="2800" b="1">
            <a:latin typeface="宋体" panose="0201060003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2552</Words>
  <Application>WPS 演示</Application>
  <PresentationFormat>全屏显示(16:9)</PresentationFormat>
  <Paragraphs>317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Times New Roman</vt:lpstr>
      <vt:lpstr>黑体</vt:lpstr>
      <vt:lpstr>楷体</vt:lpstr>
      <vt:lpstr>Cambria</vt:lpstr>
      <vt:lpstr>Calibri</vt:lpstr>
      <vt:lpstr>微软雅黑</vt:lpstr>
      <vt:lpstr>Arial Unicode MS</vt:lpstr>
      <vt:lpstr>Arial</vt:lpstr>
      <vt:lpstr>等线</vt:lpstr>
      <vt:lpstr>Office 主题​​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2</cp:revision>
  <dcterms:created xsi:type="dcterms:W3CDTF">2016-01-14T07:05:00Z</dcterms:created>
  <dcterms:modified xsi:type="dcterms:W3CDTF">2023-09-25T16:57:07Z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DC8051A64ADD48CEA85EB4E615171704_12</vt:lpwstr>
  </property>
  <property fmtid="{D5CDD505-2E9C-101B-9397-08002B2CF9AE}" pid="3" name="KSOProductBuildVer">
    <vt:lpwstr>2052-12.1.0.15374</vt:lpwstr>
  </property>
</Properties>
</file>