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0" r:id="rId3"/>
  </p:sldMasterIdLst>
  <p:notesMasterIdLst>
    <p:notesMasterId r:id="rId12"/>
  </p:notesMasterIdLst>
  <p:handoutMasterIdLst>
    <p:handoutMasterId r:id="rId13"/>
  </p:handoutMasterIdLst>
  <p:sldIdLst>
    <p:sldId id="1189" r:id="rId4"/>
    <p:sldId id="1092" r:id="rId5"/>
    <p:sldId id="1226" r:id="rId6"/>
    <p:sldId id="1094" r:id="rId7"/>
    <p:sldId id="1227" r:id="rId8"/>
    <p:sldId id="1228" r:id="rId9"/>
    <p:sldId id="1229" r:id="rId10"/>
    <p:sldId id="1231" r:id="rId1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7"/>
    </p:embeddedFont>
    <p:embeddedFont>
      <p:font typeface="楷体" panose="02010609060101010101" pitchFamily="49" charset="-122"/>
      <p:regular r:id="rId18"/>
    </p:embeddedFont>
    <p:embeddedFont>
      <p:font typeface="微软雅黑" panose="020B0503020204020204" charset="-122"/>
      <p:regular r:id="rId19"/>
    </p:embeddedFont>
    <p:embeddedFont>
      <p:font typeface="Calibri" panose="020F0502020204030204" charset="0"/>
      <p:regular r:id="rId20"/>
      <p:bold r:id="rId21"/>
      <p:italic r:id="rId22"/>
      <p:boldItalic r:id="rId23"/>
    </p:embeddedFont>
  </p:embeddedFontLst>
  <p:custDataLst>
    <p:tags r:id="rId2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00FF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470" y="-702"/>
      </p:cViewPr>
      <p:guideLst>
        <p:guide orient="horz" pos="3162"/>
        <p:guide pos="571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242"/>
        <p:guide pos="22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512"/>
            <a:ext cx="2771800" cy="21606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/>
          </a:p>
        </p:txBody>
      </p:sp>
      <p:sp>
        <p:nvSpPr>
          <p:cNvPr id="6" name="文本框 99"/>
          <p:cNvSpPr txBox="1"/>
          <p:nvPr userDrawn="1"/>
        </p:nvSpPr>
        <p:spPr>
          <a:xfrm>
            <a:off x="253852" y="51470"/>
            <a:ext cx="1584175" cy="3077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1400" b="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语文园地</a:t>
            </a:r>
            <a:endParaRPr lang="zh-CN" sz="1400" b="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7575">
            <a:off x="421640" y="302260"/>
            <a:ext cx="2097405" cy="2458720"/>
          </a:xfrm>
          <a:prstGeom prst="rect">
            <a:avLst/>
          </a:prstGeom>
        </p:spPr>
      </p:pic>
      <p:sp>
        <p:nvSpPr>
          <p:cNvPr id="3" name="TextBox 48"/>
          <p:cNvSpPr txBox="1"/>
          <p:nvPr/>
        </p:nvSpPr>
        <p:spPr>
          <a:xfrm>
            <a:off x="2999105" y="1936115"/>
            <a:ext cx="5718175" cy="101473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lang="zh-CN" sz="6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C99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99592" y="3382645"/>
            <a:ext cx="7632848" cy="1159932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同学们，这一单元学完了，现在，我们来到语文园地这个版块，就让我们进入语文园地七，去汲取里面的营养吧。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53638" y="483518"/>
            <a:ext cx="3810000" cy="5219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indent="0"/>
            <a:r>
              <a:rPr 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自主学习，合作探究</a:t>
            </a:r>
            <a:endParaRPr lang="zh-CN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50190" y="1115546"/>
            <a:ext cx="869505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同学们，《为中华之崛起而读书》这篇课文主要写了谁的什么事？你们对哪篇课文感悟深刻？和大家交流一下吧？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575" y="2217906"/>
            <a:ext cx="8689340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单元的课文都是________的文章，课文中蕴含着深刻的道理，引发了我们深深的思考。就像《古诗三首》中讲的主要是十代英雄为了守卫连疆，“_____________”的豪迈气概《为中华之崛起而读书》说的是________，周恩来是一个________________的人；《梅兰芳蓄须》中，梅兰芳是一个___________________的人；《延安，我把你追寻》是首现代诗，让我们了解、懂得发扬延安精神的重要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0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62890" y="1332840"/>
            <a:ext cx="827532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（1）本单元课文中《为中华之崛起而读书》中讲了三件事，注意按事情的起因、经过、结果，把握每件事的重点，再整体把握课文的重点。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890" y="2651100"/>
            <a:ext cx="854202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（2）抄写词语，注意不要写错字。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440" y="507910"/>
            <a:ext cx="1649288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0"/>
            <a:r>
              <a:rPr sz="2800" b="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理解运用</a:t>
            </a:r>
            <a:endParaRPr sz="28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3728" y="3114645"/>
            <a:ext cx="687383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b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志存高远</a:t>
            </a:r>
            <a:r>
              <a:rPr 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精忠报国</a:t>
            </a:r>
            <a:r>
              <a:rPr 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大义凛然</a:t>
            </a:r>
            <a:r>
              <a:rPr 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英勇无畏</a:t>
            </a:r>
            <a:endParaRPr 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b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视死如归</a:t>
            </a:r>
            <a:r>
              <a:rPr 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铁面无私</a:t>
            </a:r>
            <a:r>
              <a:rPr 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秉公执法</a:t>
            </a:r>
            <a:r>
              <a:rPr 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刚正不阿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7975441" y="4140914"/>
            <a:ext cx="1058704" cy="91821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15148" y="866631"/>
            <a:ext cx="879983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（3）理解成语的含义</a:t>
            </a:r>
            <a:endParaRPr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698" y="1327641"/>
            <a:ext cx="203107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大义凛然：</a:t>
            </a:r>
            <a:endParaRPr 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38843" y="1327641"/>
            <a:ext cx="502412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400" b="0">
                <a:latin typeface="楷体" panose="02010609060101010101" pitchFamily="49" charset="-122"/>
                <a:ea typeface="楷体" panose="02010609060101010101" pitchFamily="49" charset="-122"/>
              </a:rPr>
              <a:t>胸怀正义而神态庄严，令人敬畏。</a:t>
            </a:r>
            <a:endParaRPr sz="24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4698" y="1726421"/>
            <a:ext cx="203107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视死如归：</a:t>
            </a:r>
            <a:endParaRPr 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22333" y="1741661"/>
            <a:ext cx="740219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400" b="0">
                <a:latin typeface="楷体" panose="02010609060101010101" pitchFamily="49" charset="-122"/>
                <a:ea typeface="楷体" panose="02010609060101010101" pitchFamily="49" charset="-122"/>
              </a:rPr>
              <a:t>把死看得像回家一样平常。形容不怕牺牲生命。</a:t>
            </a:r>
            <a:endParaRPr sz="24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1525" y="2258134"/>
            <a:ext cx="834707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这些词语都用来形容正义，不怕危险不怕困难，有高贵品质的人。</a:t>
            </a:r>
            <a:endParaRPr 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3413" y="3089131"/>
            <a:ext cx="834707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sz="24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sz="24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）大声朗读书中的句子，感受反问句和陈述句的不同，体会反问句更加强烈的表达效果。</a:t>
            </a:r>
            <a:endParaRPr lang="zh-CN" altLang="en-US" sz="24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  <p:bldP spid="7" grpId="0"/>
      <p:bldP spid="2" grpId="0"/>
      <p:bldP spid="3" grpId="0"/>
      <p:bldP spid="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95536" y="431800"/>
            <a:ext cx="1612052" cy="5219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0" algn="just"/>
            <a:r>
              <a:rPr lang="zh-CN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日积月累</a:t>
            </a:r>
            <a:endParaRPr lang="zh-CN" sz="28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6161" y="843558"/>
            <a:ext cx="2457648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just"/>
            <a:br>
              <a:rPr sz="20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sz="20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（1）学生读读背背</a:t>
            </a:r>
            <a:endParaRPr sz="20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4850" y="953770"/>
            <a:ext cx="60699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别董大 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</a:t>
            </a:r>
            <a:r>
              <a:rPr lang="zh-CN" sz="20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作者：高适</a:t>
            </a:r>
            <a:endParaRPr lang="zh-CN" sz="20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千里黄云白日曛，北风吹雁雪纷纷。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莫愁前路无知己，天下谁人不识君？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7670" y="2567940"/>
            <a:ext cx="876363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just"/>
            <a:br>
              <a:rPr lang="zh-CN" sz="2000" b="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sz="2000" b="0" dirty="0">
                <a:latin typeface="楷体" panose="02010609060101010101" pitchFamily="49" charset="-122"/>
                <a:ea typeface="楷体" panose="02010609060101010101" pitchFamily="49" charset="-122"/>
              </a:rPr>
              <a:t>（2）作者：高适，唐代诗人。字达夫，一字仲武，渤海蓚（今河北景县）人。早年仕途失意。后来客游河西，先为哥舒翰书记，后历任淮南、四川节度使，终散骑常侍。封渤海县侯。其诗以七言歌行最富特色，笔力雄健，气势奔放。边塞诗与岑参齐名，并称“高岑”，风格也大略相近。有《高常待集》。</a:t>
            </a:r>
            <a:endParaRPr lang="zh-CN" sz="20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-24130" y="255587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（3）说说诗的大意。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795" y="654050"/>
            <a:ext cx="8527415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 algn="just"/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千里黄云白日曛，北风吹雁雪纷纷。”这两句以其内心之真，写别离心绪，所以感情真挚；作者以宽阔的胸襟，叙述眼前景色，让人感到悲壮凄凉。北风呼啸，黄沙千里，遮天蔽日，到处都是灰蒙蒙的一片，以致云也似乎变成了黄色，本来璀璨耀眼的阳光现在也淡然失色，如同落日的余辉一般。大雪纷纷扬扬地飘落，群雁排着整齐的队形向南飞去。落日黄云，大野苍茫，此情此景，不免有些伤感。日暮黄昏，并且又大雪纷飞，北风狂吹，只看见远方的群雁，出没寒云，使人使人产生了伤感。头两句写景但可以衬托出作者的忧郁伤感，使人像是置身于风雪之中。</a:t>
            </a:r>
            <a:endParaRPr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 algn="just"/>
            <a:r>
              <a:rPr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“莫愁前路无知己，天下谁人不识君。” 这两句是对朋友的劝慰：此去你不要担心遇不到知己，天下哪个不知道你董庭兰啊！话说得多么响亮，多么有力，于慰藉中充满着信心和力量，激励朋友抖擞精神去奋斗、去拼搏。于慰藉之中充满信心和力量。因为是知音，说话才朴质而豪爽；又因其沦落，才以希望为慰藉。</a:t>
            </a:r>
            <a:endParaRPr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11560" y="789517"/>
            <a:ext cx="1440160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0"/>
            <a:r>
              <a:rPr 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课堂小结</a:t>
            </a:r>
            <a:endParaRPr 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51520" y="1968500"/>
            <a:ext cx="782263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同学们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，这节课我们知道了抓住事情的起因、经过、结果把握课文的主要内容，还学积累了一些描写人的成语，学会了一首古诗。收获不少呀！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1314</Words>
  <Application>WPS 演示</Application>
  <PresentationFormat>全屏显示(16:9)</PresentationFormat>
  <Paragraphs>57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143</cp:revision>
  <dcterms:created xsi:type="dcterms:W3CDTF">2017-03-17T02:28:00Z</dcterms:created>
  <dcterms:modified xsi:type="dcterms:W3CDTF">2023-09-25T17:11:19Z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9D0EF8CEDB224924861BAF8311231CA4_12</vt:lpwstr>
  </property>
</Properties>
</file>