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48"/>
  </p:notesMasterIdLst>
  <p:handoutMasterIdLst>
    <p:handoutMasterId r:id="rId49"/>
  </p:handoutMasterIdLst>
  <p:sldIdLst>
    <p:sldId id="395" r:id="rId4"/>
    <p:sldId id="396" r:id="rId5"/>
    <p:sldId id="313" r:id="rId6"/>
    <p:sldId id="423" r:id="rId7"/>
    <p:sldId id="383" r:id="rId8"/>
    <p:sldId id="424" r:id="rId9"/>
    <p:sldId id="426" r:id="rId10"/>
    <p:sldId id="428" r:id="rId11"/>
    <p:sldId id="427" r:id="rId12"/>
    <p:sldId id="384" r:id="rId13"/>
    <p:sldId id="429" r:id="rId14"/>
    <p:sldId id="430" r:id="rId15"/>
    <p:sldId id="431" r:id="rId16"/>
    <p:sldId id="463" r:id="rId17"/>
    <p:sldId id="432" r:id="rId18"/>
    <p:sldId id="433" r:id="rId19"/>
    <p:sldId id="434" r:id="rId20"/>
    <p:sldId id="435" r:id="rId21"/>
    <p:sldId id="436" r:id="rId22"/>
    <p:sldId id="437" r:id="rId23"/>
    <p:sldId id="438" r:id="rId24"/>
    <p:sldId id="439" r:id="rId25"/>
    <p:sldId id="440" r:id="rId26"/>
    <p:sldId id="442" r:id="rId27"/>
    <p:sldId id="444" r:id="rId28"/>
    <p:sldId id="445" r:id="rId29"/>
    <p:sldId id="446" r:id="rId30"/>
    <p:sldId id="447" r:id="rId31"/>
    <p:sldId id="441" r:id="rId32"/>
    <p:sldId id="448" r:id="rId33"/>
    <p:sldId id="449" r:id="rId34"/>
    <p:sldId id="450" r:id="rId35"/>
    <p:sldId id="461" r:id="rId36"/>
    <p:sldId id="452" r:id="rId37"/>
    <p:sldId id="453" r:id="rId38"/>
    <p:sldId id="454" r:id="rId39"/>
    <p:sldId id="455" r:id="rId40"/>
    <p:sldId id="456" r:id="rId41"/>
    <p:sldId id="451" r:id="rId42"/>
    <p:sldId id="457" r:id="rId43"/>
    <p:sldId id="459" r:id="rId44"/>
    <p:sldId id="460" r:id="rId45"/>
    <p:sldId id="412" r:id="rId46"/>
    <p:sldId id="493" r:id="rId47"/>
  </p:sldIdLst>
  <p:sldSz cx="9144000" cy="5143500"/>
  <p:notesSz cx="6858000" cy="9144000"/>
  <p:custDataLst>
    <p:tags r:id="rId53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4" autoAdjust="0"/>
    <p:restoredTop sz="94660" autoAdjust="0"/>
  </p:normalViewPr>
  <p:slideViewPr>
    <p:cSldViewPr>
      <p:cViewPr varScale="1">
        <p:scale>
          <a:sx n="143" d="100"/>
          <a:sy n="143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799D1CA-1943-4B37-898E-FEA7B2AB9E5C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00C83144-3C38-4BEE-9D2C-CB4D3EEF337A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EF111E1-FAF0-4A67-8232-96B85CE34975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defTabSz="914400"/>
            <a:r>
              <a:t>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8C0F1F6B-9649-4EEA-9182-3B0142836DB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内容占位符 3"/>
          <p:cNvPicPr>
            <a:picLocks noChangeAspect="1"/>
          </p:cNvPicPr>
          <p:nvPr/>
        </p:nvPicPr>
        <p:blipFill>
          <a:blip r:embed="rId3"/>
          <a:srcRect l="4497" t="2158" r="19387" b="21386"/>
          <a:stretch>
            <a:fillRect/>
          </a:stretch>
        </p:blipFill>
        <p:spPr>
          <a:xfrm>
            <a:off x="-3175" y="3175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6038" y="0"/>
            <a:ext cx="1352550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内容占位符 3"/>
          <p:cNvPicPr>
            <a:picLocks noChangeAspect="1"/>
          </p:cNvPicPr>
          <p:nvPr/>
        </p:nvPicPr>
        <p:blipFill>
          <a:blip r:embed="rId4"/>
          <a:srcRect l="15257" t="23563" r="8728" b="84"/>
          <a:stretch>
            <a:fillRect/>
          </a:stretch>
        </p:blipFill>
        <p:spPr>
          <a:xfrm>
            <a:off x="0" y="3175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9675" y="60325"/>
            <a:ext cx="1489075" cy="792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0825" cy="5195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audio" Target="NULL" TargetMode="Externa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microsoft.com/office/2007/relationships/media" Target="file:///H:\2021&#31179;\&#19978;&#35838;&#35838;&#20214;\&#20154;&#20845;&#35821;&#19978;\&#31532;&#19968;&#21333;&#20803;\2%20&#19969;&#39321;&#32467;%20&#12304;&#25945;&#26696;&#21305;&#37197;&#29256;&#12305;&#25512;&#33616;&#10084;\&#34180;.mp4" TargetMode="External"/><Relationship Id="rId4" Type="http://schemas.openxmlformats.org/officeDocument/2006/relationships/video" Target="file:///H:\2021&#31179;\&#19978;&#35838;&#35838;&#20214;\&#20154;&#20845;&#35821;&#19978;\&#31532;&#19968;&#21333;&#20803;\2%20&#19969;&#39321;&#32467;%20&#12304;&#25945;&#26696;&#21305;&#37197;&#29256;&#12305;&#25512;&#33616;&#10084;\&#34180;.mp4" TargetMode="External"/><Relationship Id="rId3" Type="http://schemas.openxmlformats.org/officeDocument/2006/relationships/image" Target="../media/image26.png"/><Relationship Id="rId2" Type="http://schemas.microsoft.com/office/2007/relationships/media" Target="file:///\\pc-2\2020&#21333;&#20010;&#23383;&#31508;&#39034;&#23383;&#24211;\&#20845;&#19978;\&#24189;.mp4" TargetMode="External"/><Relationship Id="rId1" Type="http://schemas.openxmlformats.org/officeDocument/2006/relationships/video" Target="file:///\\pc-2\2020&#21333;&#20010;&#23383;&#31508;&#39034;&#23383;&#24211;\&#20845;&#19978;\&#24189;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938212"/>
            <a:ext cx="9753600" cy="7019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0" name="文本框 1">
            <a:hlinkClick r:id="rId2" action="ppaction://hlinksldjump"/>
          </p:cNvPr>
          <p:cNvSpPr txBox="1"/>
          <p:nvPr/>
        </p:nvSpPr>
        <p:spPr>
          <a:xfrm>
            <a:off x="1866900" y="1979613"/>
            <a:ext cx="261461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文本框 2">
            <a:hlinkClick r:id="rId3" action="ppaction://hlinksldjump"/>
          </p:cNvPr>
          <p:cNvSpPr txBox="1"/>
          <p:nvPr/>
        </p:nvSpPr>
        <p:spPr>
          <a:xfrm>
            <a:off x="5145088" y="1979613"/>
            <a:ext cx="26162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2"/>
          <p:cNvSpPr txBox="1"/>
          <p:nvPr/>
        </p:nvSpPr>
        <p:spPr>
          <a:xfrm>
            <a:off x="1196975" y="1100138"/>
            <a:ext cx="749458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说说文章主要围绕丁香写了哪些内容。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6386" name="文本框 6"/>
          <p:cNvSpPr txBox="1"/>
          <p:nvPr/>
        </p:nvSpPr>
        <p:spPr>
          <a:xfrm>
            <a:off x="2165350" y="2103438"/>
            <a:ext cx="5557838" cy="1939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丁香花的颜色、香味、形态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雨中丁香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丁香引发的联想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"/>
          <p:cNvSpPr txBox="1"/>
          <p:nvPr/>
        </p:nvSpPr>
        <p:spPr>
          <a:xfrm>
            <a:off x="758825" y="806450"/>
            <a:ext cx="7626350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课文前半部分写了丁香花的颜色、香味、形态以及丁香花陪伴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写作，后半部分写了雨中丁香以及丁香结引发的思考，由此得知，作者是从哪两个方面来写丁香的？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0" name="TextBox 11"/>
          <p:cNvSpPr txBox="1">
            <a:spLocks noChangeArrowheads="1"/>
          </p:cNvSpPr>
          <p:nvPr/>
        </p:nvSpPr>
        <p:spPr bwMode="auto">
          <a:xfrm>
            <a:off x="3124200" y="3751263"/>
            <a:ext cx="1082675" cy="5857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赏花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5080000" y="3751263"/>
            <a:ext cx="1082675" cy="5857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悟花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5"/>
          <p:cNvSpPr txBox="1"/>
          <p:nvPr/>
        </p:nvSpPr>
        <p:spPr>
          <a:xfrm>
            <a:off x="712788" y="1076325"/>
            <a:ext cx="7829550" cy="989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    仔细读课文，把描写丁香花的句子画出来，批注自己认为最美的画面。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sp>
        <p:nvSpPr>
          <p:cNvPr id="18434" name="文本框 6"/>
          <p:cNvSpPr txBox="1"/>
          <p:nvPr/>
        </p:nvSpPr>
        <p:spPr>
          <a:xfrm>
            <a:off x="635000" y="2125663"/>
            <a:ext cx="7985125" cy="2582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城里街旁，尘土纷嚣之间，忽然呈出两片雪白，顿使人眼前一亮，再仔细看，才知是两行丁香花。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月光下白的潇洒，紫的朦胧。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从外面回来时，最先映入眼帘的，也是那一片莹白，白下面透出参差的绿，然后才见那两扇红窗。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8"/>
          <p:cNvSpPr txBox="1"/>
          <p:nvPr/>
        </p:nvSpPr>
        <p:spPr>
          <a:xfrm>
            <a:off x="3633788" y="342900"/>
            <a:ext cx="22447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颜色、气味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文本框 1"/>
          <p:cNvSpPr txBox="1"/>
          <p:nvPr/>
        </p:nvSpPr>
        <p:spPr>
          <a:xfrm>
            <a:off x="822325" y="136525"/>
            <a:ext cx="271303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E601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精读体悟</a:t>
            </a:r>
            <a:endParaRPr lang="zh-CN" altLang="en-US" sz="3600" b="1">
              <a:solidFill>
                <a:srgbClr val="E601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3"/>
          <p:cNvSpPr txBox="1"/>
          <p:nvPr/>
        </p:nvSpPr>
        <p:spPr>
          <a:xfrm>
            <a:off x="809625" y="2632075"/>
            <a:ext cx="53752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月光下白的潇洒，紫的朦胧。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458" name="直接连接符 5"/>
          <p:cNvCxnSpPr/>
          <p:nvPr/>
        </p:nvCxnSpPr>
        <p:spPr>
          <a:xfrm>
            <a:off x="2454275" y="3160713"/>
            <a:ext cx="32273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59" name="文本框 6"/>
          <p:cNvSpPr txBox="1"/>
          <p:nvPr/>
        </p:nvSpPr>
        <p:spPr>
          <a:xfrm>
            <a:off x="809625" y="3205163"/>
            <a:ext cx="7459663" cy="982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在白纱一般的月色下，丁香的白更富光彩，丁香的紫更加柔和。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文本框 5"/>
          <p:cNvSpPr txBox="1"/>
          <p:nvPr/>
        </p:nvSpPr>
        <p:spPr>
          <a:xfrm>
            <a:off x="809625" y="933450"/>
            <a:ext cx="7624763" cy="1531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    圈画句子中表示颜色的词语，说说从这些词句中感受到了什么。边读边想象画面美，赏读时注意表示颜色的词语。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"/>
          <p:cNvSpPr txBox="1"/>
          <p:nvPr/>
        </p:nvSpPr>
        <p:spPr>
          <a:xfrm>
            <a:off x="782638" y="968375"/>
            <a:ext cx="7626350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从外面回来时，最先映入眼帘的，也是那一片莹白，白下面透出参差的绿，然后才见那两扇红窗。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482" name="直接连接符 2"/>
          <p:cNvCxnSpPr/>
          <p:nvPr/>
        </p:nvCxnSpPr>
        <p:spPr>
          <a:xfrm>
            <a:off x="1636713" y="2008188"/>
            <a:ext cx="7905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3" name="直接连接符 3"/>
          <p:cNvCxnSpPr/>
          <p:nvPr/>
        </p:nvCxnSpPr>
        <p:spPr>
          <a:xfrm>
            <a:off x="5611813" y="1990725"/>
            <a:ext cx="3873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4" name="直接连接符 4"/>
          <p:cNvCxnSpPr/>
          <p:nvPr/>
        </p:nvCxnSpPr>
        <p:spPr>
          <a:xfrm>
            <a:off x="2039938" y="2497138"/>
            <a:ext cx="3873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5" name="文本框 5"/>
          <p:cNvSpPr txBox="1"/>
          <p:nvPr/>
        </p:nvSpPr>
        <p:spPr>
          <a:xfrm>
            <a:off x="1192213" y="2778125"/>
            <a:ext cx="7108825" cy="1643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写出了斗室外丁香开得极盛时，花多叶少，各种色彩交相辉映的景象，感受丁香带给作者的愉悦。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"/>
          <p:cNvSpPr txBox="1"/>
          <p:nvPr/>
        </p:nvSpPr>
        <p:spPr>
          <a:xfrm>
            <a:off x="814388" y="2767013"/>
            <a:ext cx="782955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这里的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积雪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指什么？你是从哪里看出来的？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1506" name="文本框 2"/>
          <p:cNvSpPr txBox="1"/>
          <p:nvPr/>
        </p:nvSpPr>
        <p:spPr>
          <a:xfrm>
            <a:off x="814388" y="1260475"/>
            <a:ext cx="7627937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每到春来，伏案时抬头便看见檐前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积雪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。雪色映进窗来，香气直透毫端。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"/>
          <p:cNvSpPr txBox="1"/>
          <p:nvPr/>
        </p:nvSpPr>
        <p:spPr>
          <a:xfrm>
            <a:off x="668338" y="957263"/>
            <a:ext cx="7827962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这两句不仅写了丁香花的颜色，还写了它的什么？还有哪一句也写到了丁香的幽香？读一读，说说从中你感受到了什么。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2530" name="文本框 2"/>
          <p:cNvSpPr txBox="1"/>
          <p:nvPr/>
        </p:nvSpPr>
        <p:spPr>
          <a:xfrm>
            <a:off x="668338" y="2911475"/>
            <a:ext cx="7705725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还有淡淡的幽雅的甜香，非桂非兰，在夜色中也能让人分辨出，这是丁香。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1"/>
          <p:cNvSpPr txBox="1"/>
          <p:nvPr/>
        </p:nvSpPr>
        <p:spPr>
          <a:xfrm>
            <a:off x="555625" y="684213"/>
            <a:ext cx="7991475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读到这儿，我们可能会想起另外一种花，它也有雪一样的颜色，它也散发着淡淡的清香，知道是什么花吗？ 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3554" name="文本框 13"/>
          <p:cNvSpPr txBox="1"/>
          <p:nvPr/>
        </p:nvSpPr>
        <p:spPr>
          <a:xfrm>
            <a:off x="2286000" y="2787650"/>
            <a:ext cx="4572000" cy="1947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10000"/>
              </a:lnSpc>
            </a:pP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 花</a:t>
            </a:r>
            <a:endParaRPr lang="en-US" altLang="zh-CN" sz="28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10000"/>
              </a:lnSpc>
            </a:pP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王安石</a:t>
            </a:r>
            <a:endParaRPr lang="en-US" altLang="zh-CN" sz="28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墙角数枝梅，凌寒独自开。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遥知不是雪，为有暗香来。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"/>
          <p:cNvSpPr txBox="1"/>
          <p:nvPr/>
        </p:nvSpPr>
        <p:spPr>
          <a:xfrm>
            <a:off x="4006850" y="412750"/>
            <a:ext cx="14208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形态美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文本框 2"/>
          <p:cNvSpPr txBox="1"/>
          <p:nvPr/>
        </p:nvSpPr>
        <p:spPr>
          <a:xfrm>
            <a:off x="600075" y="1146175"/>
            <a:ext cx="7991475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有的宅院里探出半树银妆，星星般的小花缀满枝头，从墙上窥着行人，惹得人走过了还要回头望。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文本框 8"/>
          <p:cNvSpPr txBox="1"/>
          <p:nvPr/>
        </p:nvSpPr>
        <p:spPr>
          <a:xfrm>
            <a:off x="600075" y="3060700"/>
            <a:ext cx="7991475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这里把花写成什么？你是从哪些词语看出来的？从中感受到什么？ 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1"/>
          <p:cNvSpPr txBox="1"/>
          <p:nvPr/>
        </p:nvSpPr>
        <p:spPr>
          <a:xfrm>
            <a:off x="552450" y="955675"/>
            <a:ext cx="7991475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有的宅院里探出半树银妆，星星般的小花缀满枝头，从墙上窥着行人，惹得人走过了还要回头望。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文本框 2"/>
          <p:cNvSpPr txBox="1"/>
          <p:nvPr/>
        </p:nvSpPr>
        <p:spPr>
          <a:xfrm>
            <a:off x="3429000" y="1212850"/>
            <a:ext cx="5969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3"/>
          <p:cNvSpPr txBox="1"/>
          <p:nvPr/>
        </p:nvSpPr>
        <p:spPr>
          <a:xfrm>
            <a:off x="6305550" y="1212850"/>
            <a:ext cx="15240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文本框 4"/>
          <p:cNvSpPr txBox="1"/>
          <p:nvPr/>
        </p:nvSpPr>
        <p:spPr>
          <a:xfrm>
            <a:off x="969963" y="1806575"/>
            <a:ext cx="1103312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文本框 5"/>
          <p:cNvSpPr txBox="1"/>
          <p:nvPr/>
        </p:nvSpPr>
        <p:spPr>
          <a:xfrm>
            <a:off x="4249738" y="1817688"/>
            <a:ext cx="5969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6" name="文本框 6"/>
          <p:cNvSpPr txBox="1"/>
          <p:nvPr/>
        </p:nvSpPr>
        <p:spPr>
          <a:xfrm>
            <a:off x="6303963" y="1836738"/>
            <a:ext cx="5969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7" name="文本框 7"/>
          <p:cNvSpPr txBox="1"/>
          <p:nvPr/>
        </p:nvSpPr>
        <p:spPr>
          <a:xfrm>
            <a:off x="1423988" y="2959100"/>
            <a:ext cx="7119937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丁香花小巧、繁密、耀眼的特点。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8" name="文本框 8"/>
          <p:cNvSpPr txBox="1"/>
          <p:nvPr/>
        </p:nvSpPr>
        <p:spPr>
          <a:xfrm>
            <a:off x="1423988" y="3673475"/>
            <a:ext cx="6661150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丁香娇俏、惹人怜爱的姿态。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5" grpId="0"/>
      <p:bldP spid="25606" grpId="0"/>
      <p:bldP spid="25607" grpId="0"/>
      <p:bldP spid="256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"/>
          <p:cNvPicPr>
            <a:picLocks noChangeAspect="1"/>
          </p:cNvPicPr>
          <p:nvPr/>
        </p:nvPicPr>
        <p:blipFill>
          <a:blip r:embed="rId1"/>
          <a:srcRect t="4450" b="11127"/>
          <a:stretch>
            <a:fillRect/>
          </a:stretch>
        </p:blipFill>
        <p:spPr>
          <a:xfrm>
            <a:off x="-39687" y="0"/>
            <a:ext cx="9144000" cy="5145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4" name="图片 2"/>
          <p:cNvPicPr>
            <a:picLocks noChangeAspect="1"/>
          </p:cNvPicPr>
          <p:nvPr/>
        </p:nvPicPr>
        <p:blipFill>
          <a:blip r:embed="rId2"/>
          <a:srcRect b="10069"/>
          <a:stretch>
            <a:fillRect/>
          </a:stretch>
        </p:blipFill>
        <p:spPr>
          <a:xfrm>
            <a:off x="-39687" y="0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687" y="0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6" name="图片 4"/>
          <p:cNvPicPr>
            <a:picLocks noChangeAspect="1"/>
          </p:cNvPicPr>
          <p:nvPr/>
        </p:nvPicPr>
        <p:blipFill>
          <a:blip r:embed="rId4"/>
          <a:srcRect b="10007"/>
          <a:stretch>
            <a:fillRect/>
          </a:stretch>
        </p:blipFill>
        <p:spPr>
          <a:xfrm>
            <a:off x="-39687" y="0"/>
            <a:ext cx="9144000" cy="5146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7" name="图片 2"/>
          <p:cNvPicPr>
            <a:picLocks noChangeAspect="1"/>
          </p:cNvPicPr>
          <p:nvPr/>
        </p:nvPicPr>
        <p:blipFill>
          <a:blip r:embed="rId5"/>
          <a:srcRect b="9929"/>
          <a:stretch>
            <a:fillRect/>
          </a:stretch>
        </p:blipFill>
        <p:spPr>
          <a:xfrm>
            <a:off x="-39687" y="0"/>
            <a:ext cx="9178925" cy="5203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8198" name="组合 3"/>
          <p:cNvGrpSpPr/>
          <p:nvPr/>
        </p:nvGrpSpPr>
        <p:grpSpPr>
          <a:xfrm>
            <a:off x="2925763" y="280988"/>
            <a:ext cx="3089275" cy="1028700"/>
            <a:chOff x="2926009" y="280387"/>
            <a:chExt cx="3089235" cy="1028748"/>
          </a:xfrm>
        </p:grpSpPr>
        <p:sp>
          <p:nvSpPr>
            <p:cNvPr id="8199" name="矩形 7"/>
            <p:cNvSpPr/>
            <p:nvPr/>
          </p:nvSpPr>
          <p:spPr>
            <a:xfrm>
              <a:off x="3308591" y="520110"/>
              <a:ext cx="2482818" cy="658844"/>
            </a:xfrm>
            <a:prstGeom prst="rect">
              <a:avLst/>
            </a:prstGeom>
            <a:solidFill>
              <a:srgbClr val="EDE5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00" name="文本框 1"/>
            <p:cNvSpPr txBox="1"/>
            <p:nvPr/>
          </p:nvSpPr>
          <p:spPr>
            <a:xfrm>
              <a:off x="3339894" y="443615"/>
              <a:ext cx="2592388" cy="7080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201" name="图片 5"/>
            <p:cNvPicPr>
              <a:picLocks noChangeAspect="1"/>
            </p:cNvPicPr>
            <p:nvPr/>
          </p:nvPicPr>
          <p:blipFill>
            <a:blip r:embed="rId6"/>
            <a:srcRect t="76432"/>
            <a:stretch>
              <a:fillRect/>
            </a:stretch>
          </p:blipFill>
          <p:spPr>
            <a:xfrm>
              <a:off x="3121790" y="929643"/>
              <a:ext cx="1460280" cy="3441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8202" name="图片 6"/>
            <p:cNvPicPr>
              <a:picLocks noChangeAspect="1"/>
            </p:cNvPicPr>
            <p:nvPr/>
          </p:nvPicPr>
          <p:blipFill>
            <a:blip r:embed="rId7"/>
            <a:srcRect l="53498" t="68643" r="15401" b="2547"/>
            <a:stretch>
              <a:fillRect/>
            </a:stretch>
          </p:blipFill>
          <p:spPr>
            <a:xfrm>
              <a:off x="2926009" y="280387"/>
              <a:ext cx="755146" cy="10287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8203" name="图片 11"/>
            <p:cNvPicPr>
              <a:picLocks noGrp="1"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41913" y="296183"/>
              <a:ext cx="498573" cy="49858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/>
          <p:nvPr/>
        </p:nvSpPr>
        <p:spPr>
          <a:xfrm>
            <a:off x="684213" y="646113"/>
            <a:ext cx="7991475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那十字小白花，那样小，却不显得单薄。许多小花形成一簇，许多簇花开满一树，遮掩着我的窗，照耀着我的文思和梦想。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684213" y="2305050"/>
            <a:ext cx="7726362" cy="2298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读句子，你似乎看到什么样的景象？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交流：作者是按什么顺序描写花的？你是从哪些词语中发现的？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想象表达：这一朵朵，一簇簇，一树树的洁白的小花对作者有了怎样的影响？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479425" y="1138238"/>
            <a:ext cx="7991475" cy="1570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丁香是作者心里的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，丁香的颜色、香味以及形态都给作者带来美好的回忆。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0" name="TextBox 11"/>
          <p:cNvSpPr txBox="1">
            <a:spLocks noChangeArrowheads="1"/>
          </p:cNvSpPr>
          <p:nvPr/>
        </p:nvSpPr>
        <p:spPr bwMode="auto">
          <a:xfrm>
            <a:off x="1827213" y="3078163"/>
            <a:ext cx="1082675" cy="5857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TextBox 11"/>
          <p:cNvSpPr txBox="1">
            <a:spLocks noChangeArrowheads="1"/>
          </p:cNvSpPr>
          <p:nvPr/>
        </p:nvSpPr>
        <p:spPr bwMode="auto">
          <a:xfrm>
            <a:off x="3998913" y="3078163"/>
            <a:ext cx="1082675" cy="5857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香味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TextBox 11"/>
          <p:cNvSpPr txBox="1">
            <a:spLocks noChangeArrowheads="1"/>
          </p:cNvSpPr>
          <p:nvPr/>
        </p:nvSpPr>
        <p:spPr bwMode="auto">
          <a:xfrm>
            <a:off x="6172200" y="3078163"/>
            <a:ext cx="1082675" cy="5857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形态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  <p:bldP spid="27651" grpId="0" animBg="1"/>
      <p:bldP spid="2765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3" name="组合 3"/>
          <p:cNvGrpSpPr/>
          <p:nvPr/>
        </p:nvGrpSpPr>
        <p:grpSpPr>
          <a:xfrm>
            <a:off x="3027363" y="-103187"/>
            <a:ext cx="3089275" cy="1028700"/>
            <a:chOff x="2926009" y="280387"/>
            <a:chExt cx="3089235" cy="1028748"/>
          </a:xfrm>
        </p:grpSpPr>
        <p:sp>
          <p:nvSpPr>
            <p:cNvPr id="28674" name="矩形 2"/>
            <p:cNvSpPr/>
            <p:nvPr/>
          </p:nvSpPr>
          <p:spPr>
            <a:xfrm>
              <a:off x="3308591" y="520111"/>
              <a:ext cx="2482818" cy="658843"/>
            </a:xfrm>
            <a:prstGeom prst="rect">
              <a:avLst/>
            </a:prstGeom>
            <a:solidFill>
              <a:srgbClr val="EDE5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8675" name="文本框 1"/>
            <p:cNvSpPr txBox="1"/>
            <p:nvPr/>
          </p:nvSpPr>
          <p:spPr>
            <a:xfrm>
              <a:off x="3339894" y="443615"/>
              <a:ext cx="2592388" cy="7080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4000" b="1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676" name="图片 5"/>
            <p:cNvPicPr>
              <a:picLocks noChangeAspect="1"/>
            </p:cNvPicPr>
            <p:nvPr/>
          </p:nvPicPr>
          <p:blipFill>
            <a:blip r:embed="rId1"/>
            <a:srcRect t="76432"/>
            <a:stretch>
              <a:fillRect/>
            </a:stretch>
          </p:blipFill>
          <p:spPr>
            <a:xfrm>
              <a:off x="3121790" y="929643"/>
              <a:ext cx="1460280" cy="3441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8677" name="图片 6"/>
            <p:cNvPicPr>
              <a:picLocks noChangeAspect="1"/>
            </p:cNvPicPr>
            <p:nvPr/>
          </p:nvPicPr>
          <p:blipFill>
            <a:blip r:embed="rId2"/>
            <a:srcRect l="53498" t="68643" r="15401" b="2547"/>
            <a:stretch>
              <a:fillRect/>
            </a:stretch>
          </p:blipFill>
          <p:spPr>
            <a:xfrm>
              <a:off x="2926009" y="280387"/>
              <a:ext cx="755146" cy="10287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8678" name="图片 6"/>
            <p:cNvPicPr>
              <a:picLocks noGrp="1"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41913" y="296183"/>
              <a:ext cx="498573" cy="49858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  <p:sp>
        <p:nvSpPr>
          <p:cNvPr id="28679" name="文本框 7"/>
          <p:cNvSpPr txBox="1"/>
          <p:nvPr/>
        </p:nvSpPr>
        <p:spPr>
          <a:xfrm>
            <a:off x="655638" y="968375"/>
            <a:ext cx="7991475" cy="490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回顾：朗读描写丁香花颜色、香味、形态的句子。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sp>
        <p:nvSpPr>
          <p:cNvPr id="28680" name="文本框 6"/>
          <p:cNvSpPr txBox="1"/>
          <p:nvPr/>
        </p:nvSpPr>
        <p:spPr>
          <a:xfrm>
            <a:off x="655638" y="1538288"/>
            <a:ext cx="7991475" cy="334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城里街旁，尘土纷嚣之间，忽然呈出两片雪白，顿使人眼前一亮，再仔细看，才知是两行丁香花。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月光下白的潇洒，紫的朦胧。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从外面回来时，最先映入眼帘的，也是那一片莹白，白下面透出参差的绿，然后才见那两扇红窗。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有的宅院里探出半树银妆，星星般的小花缀满枝头，从墙上窥着行人，惹得人走过了还要回头望。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1" name="文本框 1"/>
          <p:cNvSpPr txBox="1"/>
          <p:nvPr/>
        </p:nvSpPr>
        <p:spPr>
          <a:xfrm>
            <a:off x="581025" y="220663"/>
            <a:ext cx="27130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E601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回顾巩固</a:t>
            </a:r>
            <a:endParaRPr lang="zh-CN" altLang="en-US" sz="3600" b="1">
              <a:solidFill>
                <a:srgbClr val="E601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1"/>
          <p:cNvPicPr>
            <a:picLocks noChangeAspect="1"/>
          </p:cNvPicPr>
          <p:nvPr/>
        </p:nvPicPr>
        <p:blipFill>
          <a:blip r:embed="rId1"/>
          <a:srcRect l="8112" t="69583" r="5029" b="15668"/>
          <a:stretch>
            <a:fillRect/>
          </a:stretch>
        </p:blipFill>
        <p:spPr>
          <a:xfrm>
            <a:off x="650875" y="2551113"/>
            <a:ext cx="7921625" cy="1900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29698" name="文本框 6"/>
          <p:cNvSpPr txBox="1"/>
          <p:nvPr/>
        </p:nvSpPr>
        <p:spPr>
          <a:xfrm>
            <a:off x="581025" y="1023938"/>
            <a:ext cx="7991475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默读第</a:t>
            </a: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自然段，画出描写雨中丁香的句子，在旁边简单地批注自己的想法。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9699" name="文本框 1"/>
          <p:cNvSpPr txBox="1"/>
          <p:nvPr/>
        </p:nvSpPr>
        <p:spPr>
          <a:xfrm>
            <a:off x="581025" y="220663"/>
            <a:ext cx="27130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E601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细读感悟</a:t>
            </a:r>
            <a:endParaRPr lang="zh-CN" altLang="en-US" sz="3600" b="1">
              <a:solidFill>
                <a:srgbClr val="E601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776288" y="603250"/>
            <a:ext cx="7991475" cy="2170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在细雨迷蒙中，着了水滴的丁香格外妩媚。花墙边两株紫色的，如同印象派的画，线条模糊了，直向窗前的莹白渗过来。让人觉得，丁香确实该和微雨连在一起。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776288" y="2708275"/>
            <a:ext cx="694213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想象：雨中的丁香具有怎样的特点？ 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0723" name="椭圆 4"/>
          <p:cNvSpPr/>
          <p:nvPr/>
        </p:nvSpPr>
        <p:spPr>
          <a:xfrm>
            <a:off x="6570663" y="685800"/>
            <a:ext cx="1517650" cy="4730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24" name="椭圆 5"/>
          <p:cNvSpPr/>
          <p:nvPr/>
        </p:nvSpPr>
        <p:spPr>
          <a:xfrm>
            <a:off x="3960813" y="1158875"/>
            <a:ext cx="2762250" cy="4746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25" name="文本框 1"/>
          <p:cNvSpPr txBox="1"/>
          <p:nvPr/>
        </p:nvSpPr>
        <p:spPr>
          <a:xfrm>
            <a:off x="776288" y="3227388"/>
            <a:ext cx="4306887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想象一下这幅画面。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0726" name="椭圆 7"/>
          <p:cNvSpPr/>
          <p:nvPr/>
        </p:nvSpPr>
        <p:spPr>
          <a:xfrm>
            <a:off x="2595563" y="1165225"/>
            <a:ext cx="849313" cy="474663"/>
          </a:xfrm>
          <a:prstGeom prst="ellipse">
            <a:avLst/>
          </a:prstGeom>
          <a:noFill/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27" name="椭圆 8"/>
          <p:cNvSpPr/>
          <p:nvPr/>
        </p:nvSpPr>
        <p:spPr>
          <a:xfrm>
            <a:off x="1938338" y="2201863"/>
            <a:ext cx="741363" cy="473075"/>
          </a:xfrm>
          <a:prstGeom prst="ellipse">
            <a:avLst/>
          </a:prstGeom>
          <a:noFill/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28" name="文本框 9"/>
          <p:cNvSpPr txBox="1"/>
          <p:nvPr/>
        </p:nvSpPr>
        <p:spPr>
          <a:xfrm>
            <a:off x="768350" y="3743325"/>
            <a:ext cx="76231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想象细雨迷蒙中丁香形态模糊、色彩朦胧的美。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9" name="文本框 10"/>
          <p:cNvSpPr txBox="1"/>
          <p:nvPr/>
        </p:nvSpPr>
        <p:spPr>
          <a:xfrm>
            <a:off x="776288" y="4230688"/>
            <a:ext cx="76231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想象丁香紫色与莹白交融的景象。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0" name="椭圆 11"/>
          <p:cNvSpPr/>
          <p:nvPr/>
        </p:nvSpPr>
        <p:spPr>
          <a:xfrm>
            <a:off x="4029075" y="1689100"/>
            <a:ext cx="495300" cy="47466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3" grpId="1" animBg="1"/>
      <p:bldP spid="30724" grpId="0" animBg="1"/>
      <p:bldP spid="30724" grpId="1" animBg="1"/>
      <p:bldP spid="30725" grpId="0"/>
      <p:bldP spid="30726" grpId="0" animBg="1"/>
      <p:bldP spid="30727" grpId="0" animBg="1"/>
      <p:bldP spid="30728" grpId="0"/>
      <p:bldP spid="30729" grpId="0"/>
      <p:bldP spid="307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776288" y="760413"/>
            <a:ext cx="759142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讨论：作者为什么说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丁香确实该和微雨连在一起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3174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363" y="2101850"/>
            <a:ext cx="2867025" cy="1914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31747" name="文本框 7"/>
          <p:cNvSpPr txBox="1"/>
          <p:nvPr/>
        </p:nvSpPr>
        <p:spPr>
          <a:xfrm>
            <a:off x="1492250" y="4065588"/>
            <a:ext cx="23812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阳光下的丁香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文本框 8"/>
          <p:cNvSpPr txBox="1"/>
          <p:nvPr/>
        </p:nvSpPr>
        <p:spPr>
          <a:xfrm>
            <a:off x="5873750" y="4065588"/>
            <a:ext cx="18415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雨中丁香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150" y="2138363"/>
            <a:ext cx="2844800" cy="1878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"/>
          <p:cNvSpPr txBox="1"/>
          <p:nvPr/>
        </p:nvSpPr>
        <p:spPr>
          <a:xfrm>
            <a:off x="1382713" y="831850"/>
            <a:ext cx="72167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为什么把雨中丁香比作印象派的画作？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544513" y="1436688"/>
            <a:ext cx="8054975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雨中的丁香朦胧、妩媚，线条模糊，颜色交融柔和，犹如一幅轮廓模糊、色彩柔和婉约的画作。着了水滴的丁香格外妩媚，十分动人，不禁让作者赞同古人将丁香和微雨联系在一起的写法。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2"/>
          <p:cNvSpPr txBox="1"/>
          <p:nvPr/>
        </p:nvSpPr>
        <p:spPr>
          <a:xfrm>
            <a:off x="1708150" y="733425"/>
            <a:ext cx="5727700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14000"/>
              </a:lnSpc>
              <a:spcBef>
                <a:spcPts val="6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朗读第</a:t>
            </a:r>
            <a:r>
              <a:rPr lang="en-US" altLang="zh-CN" sz="3000" b="1">
                <a:latin typeface="宋体" panose="02010600030101010101" pitchFamily="2" charset="-122"/>
              </a:rPr>
              <a:t>4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自然段，表现画面美。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pic>
        <p:nvPicPr>
          <p:cNvPr id="33794" name="图片 4"/>
          <p:cNvPicPr>
            <a:picLocks noChangeAspect="1"/>
          </p:cNvPicPr>
          <p:nvPr/>
        </p:nvPicPr>
        <p:blipFill>
          <a:blip r:embed="rId1"/>
          <a:srcRect b="10484"/>
          <a:stretch>
            <a:fillRect/>
          </a:stretch>
        </p:blipFill>
        <p:spPr>
          <a:xfrm>
            <a:off x="0" y="0"/>
            <a:ext cx="9144000" cy="5208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5" name="图片 6"/>
          <p:cNvPicPr>
            <a:picLocks noChangeAspect="1"/>
          </p:cNvPicPr>
          <p:nvPr/>
        </p:nvPicPr>
        <p:blipFill>
          <a:blip r:embed="rId2"/>
          <a:srcRect b="7597"/>
          <a:stretch>
            <a:fillRect/>
          </a:stretch>
        </p:blipFill>
        <p:spPr>
          <a:xfrm>
            <a:off x="0" y="0"/>
            <a:ext cx="9144000" cy="5176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6" name="图片 10"/>
          <p:cNvPicPr>
            <a:picLocks noChangeAspect="1"/>
          </p:cNvPicPr>
          <p:nvPr/>
        </p:nvPicPr>
        <p:blipFill>
          <a:blip r:embed="rId3"/>
          <a:srcRect b="10556"/>
          <a:stretch>
            <a:fillRect/>
          </a:stretch>
        </p:blipFill>
        <p:spPr>
          <a:xfrm>
            <a:off x="0" y="-12700"/>
            <a:ext cx="9144000" cy="5233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7" name="纯音乐 - 雨的印记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5"/>
          <a:stretch>
            <a:fillRect/>
          </a:stretch>
        </p:blipFill>
        <p:spPr>
          <a:xfrm>
            <a:off x="549275" y="4286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337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1"/>
          <p:cNvSpPr txBox="1"/>
          <p:nvPr/>
        </p:nvSpPr>
        <p:spPr>
          <a:xfrm>
            <a:off x="1389063" y="1274763"/>
            <a:ext cx="6661150" cy="219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作者笔下的雨中丁香，娇俏妩媚，给人一种形态模糊、色彩朦胧的美，它带给作者无尽的遐想。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5"/>
          <p:cNvSpPr txBox="1"/>
          <p:nvPr/>
        </p:nvSpPr>
        <p:spPr>
          <a:xfrm>
            <a:off x="825500" y="806450"/>
            <a:ext cx="7954963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古人诗云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芭蕉不展丁香结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丁香空结雨中愁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。什么是丁香结？默读第</a:t>
            </a:r>
            <a:r>
              <a:rPr lang="en-US" altLang="zh-CN" sz="2800" b="1">
                <a:latin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自然段，找出相关的语句。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35842" name="图片 6"/>
          <p:cNvPicPr>
            <a:picLocks noChangeAspect="1"/>
          </p:cNvPicPr>
          <p:nvPr/>
        </p:nvPicPr>
        <p:blipFill>
          <a:blip r:embed="rId1"/>
          <a:srcRect l="2731" t="29625" r="1477" b="9862"/>
          <a:stretch>
            <a:fillRect/>
          </a:stretch>
        </p:blipFill>
        <p:spPr>
          <a:xfrm>
            <a:off x="2225675" y="2481263"/>
            <a:ext cx="5153025" cy="244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35843" name="文本框 1"/>
          <p:cNvSpPr txBox="1"/>
          <p:nvPr/>
        </p:nvSpPr>
        <p:spPr>
          <a:xfrm>
            <a:off x="581025" y="220663"/>
            <a:ext cx="27130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E601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类比联想</a:t>
            </a:r>
            <a:endParaRPr lang="zh-CN" altLang="en-US" sz="3600" b="1">
              <a:solidFill>
                <a:srgbClr val="E601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2"/>
          <p:cNvPicPr>
            <a:picLocks noChangeAspect="1"/>
          </p:cNvPicPr>
          <p:nvPr/>
        </p:nvPicPr>
        <p:blipFill>
          <a:blip r:embed="rId2"/>
          <a:srcRect l="33182"/>
          <a:stretch>
            <a:fillRect/>
          </a:stretch>
        </p:blipFill>
        <p:spPr>
          <a:xfrm>
            <a:off x="155575" y="95250"/>
            <a:ext cx="261143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文本框 5"/>
          <p:cNvSpPr txBox="1"/>
          <p:nvPr/>
        </p:nvSpPr>
        <p:spPr>
          <a:xfrm>
            <a:off x="3744913" y="1217613"/>
            <a:ext cx="21399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椭圆 8"/>
          <p:cNvSpPr/>
          <p:nvPr/>
        </p:nvSpPr>
        <p:spPr>
          <a:xfrm>
            <a:off x="2935288" y="1309688"/>
            <a:ext cx="676275" cy="646113"/>
          </a:xfrm>
          <a:prstGeom prst="ellipse">
            <a:avLst/>
          </a:prstGeom>
          <a:solidFill>
            <a:srgbClr val="00B0F0"/>
          </a:solidFill>
          <a:ln w="15875">
            <a:noFill/>
            <a:prstDash val="lg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spc="0">
                <a:solidFill>
                  <a:srgbClr val="FFFF0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2</a:t>
            </a:r>
            <a:endParaRPr lang="zh-CN" altLang="en-US" sz="4400" b="1">
              <a:solidFill>
                <a:srgbClr val="FFFF00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3"/>
          <p:cNvSpPr txBox="1"/>
          <p:nvPr/>
        </p:nvSpPr>
        <p:spPr>
          <a:xfrm>
            <a:off x="1084263" y="722313"/>
            <a:ext cx="740568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思考：什么是丁香结？把找到的句子读一读。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36866" name="图片 4"/>
          <p:cNvPicPr>
            <a:picLocks noChangeAspect="1"/>
          </p:cNvPicPr>
          <p:nvPr/>
        </p:nvPicPr>
        <p:blipFill>
          <a:blip r:embed="rId1"/>
          <a:srcRect l="2731" t="29625" r="1477" b="9862"/>
          <a:stretch>
            <a:fillRect/>
          </a:stretch>
        </p:blipFill>
        <p:spPr>
          <a:xfrm>
            <a:off x="1285875" y="1425575"/>
            <a:ext cx="6813550" cy="3228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cxnSp>
        <p:nvCxnSpPr>
          <p:cNvPr id="36867" name="直接连接符 6"/>
          <p:cNvCxnSpPr/>
          <p:nvPr/>
        </p:nvCxnSpPr>
        <p:spPr>
          <a:xfrm>
            <a:off x="2616200" y="2609850"/>
            <a:ext cx="49387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"/>
          <p:cNvSpPr txBox="1"/>
          <p:nvPr/>
        </p:nvSpPr>
        <p:spPr>
          <a:xfrm>
            <a:off x="720725" y="835025"/>
            <a:ext cx="7750175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观察课文插图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丁香花苞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，看看它们有什么相似之处。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37890" name="Picture 2" descr="https://timgsa.baidu.com/timg?image&amp;quality=80&amp;size=b9999_10000&amp;sec=1558947150320&amp;di=6dd2c9a2edc200a4051eefdc87061f14&amp;imgtype=0&amp;src=http%3A%2F%2Fimg1.ph.126.net%2FrFUjPMUHYp_XtaXCF360yQ%3D%3D%2F659931386988959719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5063" y="2582863"/>
            <a:ext cx="2114550" cy="17986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7891" name="图片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5475" y="2374900"/>
            <a:ext cx="2389188" cy="22336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7892" name="文本框 4"/>
          <p:cNvSpPr txBox="1"/>
          <p:nvPr/>
        </p:nvSpPr>
        <p:spPr>
          <a:xfrm>
            <a:off x="3133725" y="2055813"/>
            <a:ext cx="277177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形状相似</a:t>
            </a:r>
            <a:endParaRPr lang="en-US" altLang="zh-CN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"/>
          <p:cNvSpPr txBox="1"/>
          <p:nvPr/>
        </p:nvSpPr>
        <p:spPr>
          <a:xfrm>
            <a:off x="720725" y="809625"/>
            <a:ext cx="775017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想象：为什么把小小的花苞称为丁香结？它象征着什么？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8914" name="文本框 2"/>
          <p:cNvSpPr txBox="1"/>
          <p:nvPr/>
        </p:nvSpPr>
        <p:spPr>
          <a:xfrm>
            <a:off x="720725" y="3094038"/>
            <a:ext cx="7751763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思考：这些诗句描写了怎样的意境，表达了诗人怎样的情感？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8915" name="文本框 3"/>
          <p:cNvSpPr txBox="1"/>
          <p:nvPr/>
        </p:nvSpPr>
        <p:spPr>
          <a:xfrm>
            <a:off x="1046163" y="2274888"/>
            <a:ext cx="7904162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芭蕉不展丁香结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丁香空结雨中愁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6" name="椭圆 1"/>
          <p:cNvSpPr/>
          <p:nvPr/>
        </p:nvSpPr>
        <p:spPr>
          <a:xfrm>
            <a:off x="7213600" y="2341563"/>
            <a:ext cx="527050" cy="4746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  <p:bldP spid="389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569913"/>
            <a:ext cx="6372225" cy="34258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9938" name="文本框 3"/>
          <p:cNvSpPr txBox="1"/>
          <p:nvPr/>
        </p:nvSpPr>
        <p:spPr>
          <a:xfrm>
            <a:off x="739775" y="4105275"/>
            <a:ext cx="7904163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自古以来象征着愁怨难解。</a:t>
            </a:r>
            <a:endParaRPr lang="en-US" altLang="zh-CN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1"/>
          <p:cNvSpPr txBox="1"/>
          <p:nvPr/>
        </p:nvSpPr>
        <p:spPr>
          <a:xfrm>
            <a:off x="1119188" y="1285875"/>
            <a:ext cx="714533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丁香结引发了作者对人生怎样的思考？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40962" name="文本框 2"/>
          <p:cNvSpPr txBox="1"/>
          <p:nvPr/>
        </p:nvSpPr>
        <p:spPr>
          <a:xfrm>
            <a:off x="619125" y="2247900"/>
            <a:ext cx="7904163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每个人一辈子都有许多不顺心的事，一件完了一件又来。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1"/>
          <p:cNvPicPr>
            <a:picLocks noChangeAspect="1"/>
          </p:cNvPicPr>
          <p:nvPr/>
        </p:nvPicPr>
        <p:blipFill>
          <a:blip r:embed="rId1"/>
          <a:srcRect l="2731" t="59686" r="1477" b="9862"/>
          <a:stretch>
            <a:fillRect/>
          </a:stretch>
        </p:blipFill>
        <p:spPr>
          <a:xfrm>
            <a:off x="1095375" y="1330325"/>
            <a:ext cx="7302500" cy="1739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41986" name="文本框 2"/>
          <p:cNvSpPr txBox="1"/>
          <p:nvPr/>
        </p:nvSpPr>
        <p:spPr>
          <a:xfrm>
            <a:off x="649288" y="612775"/>
            <a:ext cx="823753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齐读最后一个自然段。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cxnSp>
        <p:nvCxnSpPr>
          <p:cNvPr id="41987" name="直接连接符 2"/>
          <p:cNvCxnSpPr/>
          <p:nvPr/>
        </p:nvCxnSpPr>
        <p:spPr>
          <a:xfrm>
            <a:off x="5822950" y="2509838"/>
            <a:ext cx="24447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88" name="直接连接符 5"/>
          <p:cNvCxnSpPr/>
          <p:nvPr/>
        </p:nvCxnSpPr>
        <p:spPr>
          <a:xfrm>
            <a:off x="1416050" y="2947988"/>
            <a:ext cx="55308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89" name="文本框 2"/>
          <p:cNvSpPr txBox="1"/>
          <p:nvPr/>
        </p:nvSpPr>
        <p:spPr>
          <a:xfrm>
            <a:off x="649288" y="3294063"/>
            <a:ext cx="8237537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面对年年都有的丁香结，作者的态度是什么？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1990" name="文本框 2"/>
          <p:cNvSpPr txBox="1"/>
          <p:nvPr/>
        </p:nvSpPr>
        <p:spPr>
          <a:xfrm>
            <a:off x="649288" y="4014788"/>
            <a:ext cx="8237537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说说你是怎么理解这句话的。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4199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1"/>
          <p:cNvSpPr txBox="1"/>
          <p:nvPr/>
        </p:nvSpPr>
        <p:spPr>
          <a:xfrm>
            <a:off x="879475" y="1227138"/>
            <a:ext cx="794067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作者给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丁香结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赋予了什么新的意味？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43010" name="文本框 2"/>
          <p:cNvSpPr txBox="1"/>
          <p:nvPr/>
        </p:nvSpPr>
        <p:spPr>
          <a:xfrm>
            <a:off x="879475" y="2066925"/>
            <a:ext cx="7615238" cy="2170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既然人生难免遇到问题，那不妨用乐观豁达的心态面对，积极解决问题，并把它看作人生的一种味道。</a:t>
            </a:r>
            <a:endParaRPr lang="en-US" altLang="zh-CN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1"/>
          <p:cNvSpPr txBox="1"/>
          <p:nvPr/>
        </p:nvSpPr>
        <p:spPr>
          <a:xfrm>
            <a:off x="601663" y="1220788"/>
            <a:ext cx="7940675" cy="2408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联想表达：我们的生活中也会有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一朵朵，一簇簇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丁香结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，对于你来说，目前心中的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丁香结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是什么？你准备怎么去化解心中的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结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1"/>
          <p:cNvSpPr txBox="1"/>
          <p:nvPr/>
        </p:nvSpPr>
        <p:spPr>
          <a:xfrm>
            <a:off x="690563" y="849313"/>
            <a:ext cx="7905750" cy="3643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人生不可能总是一帆风顺，在生活中遇到不顺心的事是一种常态。我们应该正视生活中的问题，把它们看作生活有益的补充。所以，我们要以豁达的态度面对生活中的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：生命既需要风光无限的阳春，有丁香如雪，幽雅香甜；同时，也需要细雨中解不开的丁香结，愁肠寸断，百转千回。这样的生命历程，才会多姿多彩！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1"/>
          <p:cNvSpPr txBox="1"/>
          <p:nvPr/>
        </p:nvSpPr>
        <p:spPr>
          <a:xfrm>
            <a:off x="601663" y="1316038"/>
            <a:ext cx="7940675" cy="206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联想迁移：丁香结引发了作者对人生的思考，由此，你还会想到哪些有象征意义的植物？它们又象征着什么呢？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"/>
          <p:cNvSpPr txBox="1"/>
          <p:nvPr/>
        </p:nvSpPr>
        <p:spPr>
          <a:xfrm>
            <a:off x="1027113" y="1233488"/>
            <a:ext cx="7154862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宗璞，原名冯钟璞，当代作家，她的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东藏记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获得第六届茅盾文学奖。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是她的一部散文集，本文选自其中一篇。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2" name="文本框 1"/>
          <p:cNvSpPr txBox="1"/>
          <p:nvPr/>
        </p:nvSpPr>
        <p:spPr>
          <a:xfrm>
            <a:off x="822325" y="136525"/>
            <a:ext cx="271303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E601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600" b="1">
              <a:solidFill>
                <a:srgbClr val="E601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矩形 6"/>
          <p:cNvSpPr/>
          <p:nvPr/>
        </p:nvSpPr>
        <p:spPr>
          <a:xfrm>
            <a:off x="1082675" y="1895475"/>
            <a:ext cx="13049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AE3C9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丁香花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6" name="箭头: 右 1"/>
          <p:cNvSpPr/>
          <p:nvPr/>
        </p:nvSpPr>
        <p:spPr>
          <a:xfrm>
            <a:off x="2387600" y="2100263"/>
            <a:ext cx="304800" cy="177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25400">
            <a:solidFill>
              <a:srgbClr val="FFC000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7107" name="矩形 8"/>
          <p:cNvSpPr/>
          <p:nvPr/>
        </p:nvSpPr>
        <p:spPr>
          <a:xfrm>
            <a:off x="2692400" y="1879600"/>
            <a:ext cx="32194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颜色、香味、形态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8" name="箭头: 右 9"/>
          <p:cNvSpPr/>
          <p:nvPr/>
        </p:nvSpPr>
        <p:spPr>
          <a:xfrm>
            <a:off x="5816600" y="2100263"/>
            <a:ext cx="304800" cy="177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25400">
            <a:solidFill>
              <a:srgbClr val="FFC000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7109" name="矩形 10"/>
          <p:cNvSpPr/>
          <p:nvPr/>
        </p:nvSpPr>
        <p:spPr>
          <a:xfrm>
            <a:off x="6121400" y="1482725"/>
            <a:ext cx="2184400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娇俏灵动、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纯洁幽雅、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芬芳可爱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0" name="左大括号 3"/>
          <p:cNvSpPr/>
          <p:nvPr/>
        </p:nvSpPr>
        <p:spPr>
          <a:xfrm rot="16200000">
            <a:off x="4515644" y="40482"/>
            <a:ext cx="234950" cy="6075362"/>
          </a:xfrm>
          <a:prstGeom prst="leftBrace">
            <a:avLst>
              <a:gd name="adj1" fmla="val 40703"/>
              <a:gd name="adj2" fmla="val 50000"/>
            </a:avLst>
          </a:prstGeom>
          <a:noFill/>
          <a:ln>
            <a:solidFill>
              <a:srgbClr val="4A7EBB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Calibri" panose="020F0502020204030204" pitchFamily="34" charset="0"/>
            </a:endParaRPr>
          </a:p>
        </p:txBody>
      </p:sp>
      <p:sp>
        <p:nvSpPr>
          <p:cNvPr id="47111" name="矩形 12"/>
          <p:cNvSpPr/>
          <p:nvPr/>
        </p:nvSpPr>
        <p:spPr>
          <a:xfrm>
            <a:off x="2876550" y="3340100"/>
            <a:ext cx="32766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给作者带来的欢愉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2" name="文本框 1"/>
          <p:cNvSpPr txBox="1"/>
          <p:nvPr/>
        </p:nvSpPr>
        <p:spPr>
          <a:xfrm>
            <a:off x="581025" y="220663"/>
            <a:ext cx="27130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E601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梳理总结</a:t>
            </a:r>
            <a:endParaRPr lang="zh-CN" altLang="en-US" sz="3600" b="1">
              <a:solidFill>
                <a:srgbClr val="E601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7106" grpId="0" animBg="1"/>
      <p:bldP spid="47107" grpId="0"/>
      <p:bldP spid="47108" grpId="0" animBg="1"/>
      <p:bldP spid="47109" grpId="0"/>
      <p:bldP spid="47110" grpId="0" animBg="1"/>
      <p:bldP spid="471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"/>
          <p:cNvSpPr txBox="1"/>
          <p:nvPr/>
        </p:nvSpPr>
        <p:spPr>
          <a:xfrm>
            <a:off x="601663" y="1214438"/>
            <a:ext cx="794067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小组讨论：作者为什么先写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丁香花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，后写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丁香结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48130" name="文本框 2"/>
          <p:cNvSpPr txBox="1"/>
          <p:nvPr/>
        </p:nvSpPr>
        <p:spPr>
          <a:xfrm>
            <a:off x="2508250" y="3178175"/>
            <a:ext cx="46736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借景抒情　 托物言志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1"/>
          <p:cNvSpPr txBox="1"/>
          <p:nvPr/>
        </p:nvSpPr>
        <p:spPr>
          <a:xfrm>
            <a:off x="758825" y="1258888"/>
            <a:ext cx="7626350" cy="206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迁移运用：体会和学习本文的写法，选择你喜欢的一种花，发挥想象，写一个小片段，把重点部分写详细。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Picture 5" descr="E:\2016秋上\上课课件\R六语上\人六语状元大课堂\JG3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4549" t="17124" r="62126" b="4566"/>
          <a:stretch>
            <a:fillRect/>
          </a:stretch>
        </p:blipFill>
        <p:spPr>
          <a:xfrm>
            <a:off x="3657600" y="1235075"/>
            <a:ext cx="247650" cy="1319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0178" name="矩形 3"/>
          <p:cNvSpPr/>
          <p:nvPr/>
        </p:nvSpPr>
        <p:spPr>
          <a:xfrm>
            <a:off x="1336675" y="1574800"/>
            <a:ext cx="247491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AE3C9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赏花：丁香花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79" name="矩形 4"/>
          <p:cNvSpPr/>
          <p:nvPr/>
        </p:nvSpPr>
        <p:spPr>
          <a:xfrm>
            <a:off x="1336675" y="2749550"/>
            <a:ext cx="451326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AE3C9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悟花：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丁香结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豁达乐观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0180" name="Picture 6" descr="E:\2016秋上\上课课件\R六语上\人六语状元大课堂\JG1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76631" r="19892"/>
          <a:stretch>
            <a:fillRect/>
          </a:stretch>
        </p:blipFill>
        <p:spPr>
          <a:xfrm>
            <a:off x="5915025" y="1141413"/>
            <a:ext cx="330200" cy="1989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0181" name="矩形 6"/>
          <p:cNvSpPr/>
          <p:nvPr/>
        </p:nvSpPr>
        <p:spPr>
          <a:xfrm>
            <a:off x="6365875" y="906463"/>
            <a:ext cx="615950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solidFill>
                  <a:srgbClr val="E601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正视生活挫折</a:t>
            </a:r>
            <a:endParaRPr lang="zh-CN" altLang="en-US" sz="2800" b="1">
              <a:solidFill>
                <a:srgbClr val="E601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82" name="文本框 11"/>
          <p:cNvSpPr txBox="1"/>
          <p:nvPr/>
        </p:nvSpPr>
        <p:spPr>
          <a:xfrm>
            <a:off x="3883025" y="425450"/>
            <a:ext cx="14890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3" name="矩形 12"/>
          <p:cNvSpPr/>
          <p:nvPr/>
        </p:nvSpPr>
        <p:spPr>
          <a:xfrm>
            <a:off x="3925888" y="1095375"/>
            <a:ext cx="18557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娇俏灵动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4" name="矩形 13"/>
          <p:cNvSpPr/>
          <p:nvPr/>
        </p:nvSpPr>
        <p:spPr>
          <a:xfrm>
            <a:off x="3937000" y="1568450"/>
            <a:ext cx="18557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芬芳可爱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5" name="矩形 15"/>
          <p:cNvSpPr/>
          <p:nvPr/>
        </p:nvSpPr>
        <p:spPr>
          <a:xfrm>
            <a:off x="3956050" y="2047875"/>
            <a:ext cx="18557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妩媚幽雅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6" name="矩形 16"/>
          <p:cNvSpPr/>
          <p:nvPr/>
        </p:nvSpPr>
        <p:spPr>
          <a:xfrm>
            <a:off x="1336675" y="3405188"/>
            <a:ext cx="727233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AE3C9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写作方法：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借景抒情（颜色、香味、形态）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87" name="矩形 17"/>
          <p:cNvSpPr/>
          <p:nvPr/>
        </p:nvSpPr>
        <p:spPr>
          <a:xfrm>
            <a:off x="6854825" y="906463"/>
            <a:ext cx="615950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solidFill>
                  <a:srgbClr val="E601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人生充满乐趣</a:t>
            </a:r>
            <a:endParaRPr lang="zh-CN" altLang="en-US" sz="2800" b="1">
              <a:solidFill>
                <a:srgbClr val="E601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88" name="TextBox 11"/>
          <p:cNvSpPr txBox="1">
            <a:spLocks noChangeArrowheads="1"/>
          </p:cNvSpPr>
          <p:nvPr/>
        </p:nvSpPr>
        <p:spPr bwMode="auto">
          <a:xfrm>
            <a:off x="3657600" y="4110038"/>
            <a:ext cx="1865313" cy="5857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托物言志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9" name="文本框 1"/>
          <p:cNvSpPr txBox="1"/>
          <p:nvPr/>
        </p:nvSpPr>
        <p:spPr>
          <a:xfrm>
            <a:off x="581025" y="220663"/>
            <a:ext cx="27130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E601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solidFill>
                <a:srgbClr val="E601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  <p:bldP spid="50181" grpId="0"/>
      <p:bldP spid="50183" grpId="0"/>
      <p:bldP spid="50184" grpId="0"/>
      <p:bldP spid="50185" grpId="0"/>
      <p:bldP spid="50186" grpId="0"/>
      <p:bldP spid="50187" grpId="0"/>
      <p:bldP spid="5018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549275" y="2035175"/>
            <a:ext cx="8443913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宅院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缀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满   窥视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伏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案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浑浊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笨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拙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眼帘   参差   单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照耀   文思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梦想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迷蒙   模糊   花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蕾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衣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怨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顺心   平淡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6" name="文本框 2"/>
          <p:cNvSpPr txBox="1"/>
          <p:nvPr/>
        </p:nvSpPr>
        <p:spPr>
          <a:xfrm>
            <a:off x="549275" y="769938"/>
            <a:ext cx="8151813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自由读课文，把课文读正确、流利，圈出不认识的生字词，借助工具书读准字音，读通句子。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1267" name="文本框 1"/>
          <p:cNvSpPr txBox="1"/>
          <p:nvPr/>
        </p:nvSpPr>
        <p:spPr>
          <a:xfrm>
            <a:off x="822325" y="136525"/>
            <a:ext cx="271303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E601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>
              <a:solidFill>
                <a:srgbClr val="E601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文本框 1"/>
          <p:cNvSpPr txBox="1"/>
          <p:nvPr/>
        </p:nvSpPr>
        <p:spPr>
          <a:xfrm>
            <a:off x="1847850" y="1765300"/>
            <a:ext cx="973138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zhu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ì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文本框 1"/>
          <p:cNvSpPr txBox="1"/>
          <p:nvPr/>
        </p:nvSpPr>
        <p:spPr>
          <a:xfrm>
            <a:off x="822325" y="2514600"/>
            <a:ext cx="9080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zhuō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1270" name="文本框 1"/>
          <p:cNvSpPr txBox="1"/>
          <p:nvPr/>
        </p:nvSpPr>
        <p:spPr>
          <a:xfrm>
            <a:off x="4614863" y="1765300"/>
            <a:ext cx="14065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yōu yǎ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1" name="文本框 1"/>
          <p:cNvSpPr txBox="1"/>
          <p:nvPr/>
        </p:nvSpPr>
        <p:spPr>
          <a:xfrm>
            <a:off x="6707188" y="1784350"/>
            <a:ext cx="569912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2" name="文本框 1"/>
          <p:cNvSpPr txBox="1"/>
          <p:nvPr/>
        </p:nvSpPr>
        <p:spPr>
          <a:xfrm>
            <a:off x="5270500" y="2530475"/>
            <a:ext cx="620713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ó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3" name="文本框 1"/>
          <p:cNvSpPr txBox="1"/>
          <p:nvPr/>
        </p:nvSpPr>
        <p:spPr>
          <a:xfrm>
            <a:off x="6575425" y="3228975"/>
            <a:ext cx="754063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jīn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4" name="文本框 1"/>
          <p:cNvSpPr txBox="1"/>
          <p:nvPr/>
        </p:nvSpPr>
        <p:spPr>
          <a:xfrm>
            <a:off x="7475538" y="3228975"/>
            <a:ext cx="14065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huǎnɡ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5" name="文本框 1"/>
          <p:cNvSpPr txBox="1"/>
          <p:nvPr/>
        </p:nvSpPr>
        <p:spPr>
          <a:xfrm>
            <a:off x="811213" y="3986213"/>
            <a:ext cx="97313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yu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6" name="文本框 1"/>
          <p:cNvSpPr txBox="1"/>
          <p:nvPr/>
        </p:nvSpPr>
        <p:spPr>
          <a:xfrm>
            <a:off x="5148263" y="3287713"/>
            <a:ext cx="754062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lěi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5"/>
          <p:cNvSpPr txBox="1"/>
          <p:nvPr/>
        </p:nvSpPr>
        <p:spPr>
          <a:xfrm>
            <a:off x="935038" y="749300"/>
            <a:ext cx="1584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半包围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文本框 6"/>
          <p:cNvSpPr txBox="1"/>
          <p:nvPr/>
        </p:nvSpPr>
        <p:spPr>
          <a:xfrm>
            <a:off x="2944813" y="1023938"/>
            <a:ext cx="5672137" cy="193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先内后外，先写中间一竖，再写两个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，最后写外面的竖折和竖；书写时注意外框不宜过高，中间的竖位于中线，中部写紧凑，左右疏密匀称，间隔得当。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1" name="幽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27100" y="1355725"/>
            <a:ext cx="1430338" cy="1352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2" name="文本框 9"/>
          <p:cNvSpPr txBox="1"/>
          <p:nvPr/>
        </p:nvSpPr>
        <p:spPr>
          <a:xfrm>
            <a:off x="658813" y="2794000"/>
            <a:ext cx="18732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上下结构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3" name="薄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5038" y="3463925"/>
            <a:ext cx="1422400" cy="1350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4" name="文本框 12"/>
          <p:cNvSpPr txBox="1"/>
          <p:nvPr/>
        </p:nvSpPr>
        <p:spPr>
          <a:xfrm>
            <a:off x="2944813" y="3662363"/>
            <a:ext cx="5246687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下面的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比右下部稍短，但不能缩于一角。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文本框 1"/>
          <p:cNvSpPr txBox="1"/>
          <p:nvPr/>
        </p:nvSpPr>
        <p:spPr>
          <a:xfrm>
            <a:off x="822325" y="136525"/>
            <a:ext cx="271303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E601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600" b="1">
              <a:solidFill>
                <a:srgbClr val="E601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320" fill="hold"/>
                                        <p:tgtEl>
                                          <p:spTgt spid="122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3360" fill="hold"/>
                                        <p:tgtEl>
                                          <p:spTgt spid="122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2291"/>
                </p:tgtEl>
              </p:cMediaNode>
            </p:video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12293"/>
                </p:tgtEl>
              </p:cMediaNode>
            </p:vide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122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22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3"/>
                  </p:tgtEl>
                </p:cond>
              </p:nextCondLst>
            </p:seq>
          </p:childTnLst>
        </p:cTn>
      </p:par>
    </p:tnLst>
    <p:bldLst>
      <p:bldP spid="12289" grpId="0"/>
      <p:bldP spid="12290" grpId="0"/>
      <p:bldP spid="12292" grpId="0"/>
      <p:bldP spid="122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64"/>
          <p:cNvSpPr txBox="1"/>
          <p:nvPr/>
        </p:nvSpPr>
        <p:spPr>
          <a:xfrm>
            <a:off x="2376488" y="1520825"/>
            <a:ext cx="1144587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拙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4" name="组合 1"/>
          <p:cNvGrpSpPr/>
          <p:nvPr/>
        </p:nvGrpSpPr>
        <p:grpSpPr>
          <a:xfrm>
            <a:off x="849313" y="1549400"/>
            <a:ext cx="1246187" cy="1016000"/>
            <a:chOff x="921896" y="1486829"/>
            <a:chExt cx="1246188" cy="1016616"/>
          </a:xfrm>
        </p:grpSpPr>
        <p:sp>
          <p:nvSpPr>
            <p:cNvPr id="13315" name="矩形 1"/>
            <p:cNvSpPr/>
            <p:nvPr/>
          </p:nvSpPr>
          <p:spPr>
            <a:xfrm>
              <a:off x="1076560" y="1570662"/>
              <a:ext cx="936859" cy="910730"/>
            </a:xfrm>
            <a:prstGeom prst="rect">
              <a:avLst/>
            </a:prstGeom>
            <a:noFill/>
            <a:ln w="19050">
              <a:solidFill>
                <a:prstClr val="black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endParaRPr lang="zh-CN" altLang="en-US" sz="5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16" name="文本框 64"/>
            <p:cNvSpPr txBox="1"/>
            <p:nvPr/>
          </p:nvSpPr>
          <p:spPr>
            <a:xfrm>
              <a:off x="921896" y="1486829"/>
              <a:ext cx="1246188" cy="101661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/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缀</a:t>
              </a:r>
              <a:endParaRPr lang="zh-CN" altLang="en-US" sz="6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317" name="组合 4"/>
          <p:cNvGrpSpPr/>
          <p:nvPr/>
        </p:nvGrpSpPr>
        <p:grpSpPr>
          <a:xfrm>
            <a:off x="3913188" y="1533525"/>
            <a:ext cx="1246187" cy="1016000"/>
            <a:chOff x="3438653" y="1482093"/>
            <a:chExt cx="1246187" cy="1016125"/>
          </a:xfrm>
        </p:grpSpPr>
        <p:sp>
          <p:nvSpPr>
            <p:cNvPr id="13318" name="文本框 64"/>
            <p:cNvSpPr txBox="1"/>
            <p:nvPr/>
          </p:nvSpPr>
          <p:spPr>
            <a:xfrm>
              <a:off x="3438653" y="1482093"/>
              <a:ext cx="1246187" cy="10161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/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雅</a:t>
              </a:r>
              <a:endParaRPr lang="zh-CN" altLang="en-US" sz="6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19" name="矩形 1"/>
            <p:cNvSpPr/>
            <p:nvPr/>
          </p:nvSpPr>
          <p:spPr>
            <a:xfrm>
              <a:off x="3585014" y="1584902"/>
              <a:ext cx="932595" cy="905285"/>
            </a:xfrm>
            <a:prstGeom prst="rect">
              <a:avLst/>
            </a:prstGeom>
            <a:noFill/>
            <a:ln w="19050">
              <a:solidFill>
                <a:prstClr val="black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endParaRPr lang="zh-CN" altLang="en-US" sz="7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3320" name="矩形 1"/>
          <p:cNvSpPr/>
          <p:nvPr/>
        </p:nvSpPr>
        <p:spPr>
          <a:xfrm>
            <a:off x="2509838" y="1630363"/>
            <a:ext cx="962025" cy="900112"/>
          </a:xfrm>
          <a:prstGeom prst="rect">
            <a:avLst/>
          </a:prstGeom>
          <a:noFill/>
          <a:ln w="1905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7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1" name="矩形 1"/>
          <p:cNvSpPr/>
          <p:nvPr/>
        </p:nvSpPr>
        <p:spPr>
          <a:xfrm>
            <a:off x="5576888" y="1628775"/>
            <a:ext cx="969962" cy="911225"/>
          </a:xfrm>
          <a:prstGeom prst="rect">
            <a:avLst/>
          </a:prstGeom>
          <a:noFill/>
          <a:ln w="1905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7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2" name="文本框 64"/>
          <p:cNvSpPr txBox="1"/>
          <p:nvPr/>
        </p:nvSpPr>
        <p:spPr>
          <a:xfrm>
            <a:off x="5443538" y="1549400"/>
            <a:ext cx="1244600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襟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3" name="文本框 64"/>
          <p:cNvSpPr txBox="1"/>
          <p:nvPr/>
        </p:nvSpPr>
        <p:spPr>
          <a:xfrm>
            <a:off x="7085013" y="1533525"/>
            <a:ext cx="124460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4" name="矩形 1"/>
          <p:cNvSpPr/>
          <p:nvPr/>
        </p:nvSpPr>
        <p:spPr>
          <a:xfrm>
            <a:off x="7213600" y="1624013"/>
            <a:ext cx="987425" cy="911225"/>
          </a:xfrm>
          <a:prstGeom prst="rect">
            <a:avLst/>
          </a:prstGeom>
          <a:noFill/>
          <a:ln w="1905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7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5" name="矩形 14"/>
          <p:cNvSpPr/>
          <p:nvPr/>
        </p:nvSpPr>
        <p:spPr>
          <a:xfrm>
            <a:off x="2538413" y="3267075"/>
            <a:ext cx="434498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左右结构，左窄右宽。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1"/>
          <p:cNvSpPr/>
          <p:nvPr/>
        </p:nvSpPr>
        <p:spPr>
          <a:xfrm>
            <a:off x="2011363" y="782638"/>
            <a:ext cx="45942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单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糊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8" name="文本框 2"/>
          <p:cNvSpPr txBox="1"/>
          <p:nvPr/>
        </p:nvSpPr>
        <p:spPr>
          <a:xfrm>
            <a:off x="1839913" y="396875"/>
            <a:ext cx="127158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cēn cī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文本框 3"/>
          <p:cNvSpPr txBox="1"/>
          <p:nvPr/>
        </p:nvSpPr>
        <p:spPr>
          <a:xfrm>
            <a:off x="4073525" y="428625"/>
            <a:ext cx="5461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b</a:t>
            </a:r>
            <a:r>
              <a:rPr lang="en-US" altLang="zh-CN" sz="2800" b="1">
                <a:latin typeface="宋体" panose="02010600030101010101" pitchFamily="2" charset="-122"/>
              </a:rPr>
              <a:t>ó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文本框 4"/>
          <p:cNvSpPr txBox="1"/>
          <p:nvPr/>
        </p:nvSpPr>
        <p:spPr>
          <a:xfrm>
            <a:off x="5705475" y="428625"/>
            <a:ext cx="547688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hu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文本框 8"/>
          <p:cNvSpPr txBox="1"/>
          <p:nvPr/>
        </p:nvSpPr>
        <p:spPr>
          <a:xfrm>
            <a:off x="806450" y="1774825"/>
            <a:ext cx="7626350" cy="1651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从外面回来时，最先映入眼帘的，也是那一片莹白，白下面透出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的绿，然后才见那两扇红窗。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2" name="组合 10"/>
          <p:cNvGrpSpPr/>
          <p:nvPr/>
        </p:nvGrpSpPr>
        <p:grpSpPr>
          <a:xfrm>
            <a:off x="6283325" y="1182688"/>
            <a:ext cx="1516063" cy="604837"/>
            <a:chOff x="8013033" y="1117685"/>
            <a:chExt cx="1516406" cy="604781"/>
          </a:xfrm>
        </p:grpSpPr>
        <p:sp>
          <p:nvSpPr>
            <p:cNvPr id="14343" name="圆角矩形标注 1"/>
            <p:cNvSpPr/>
            <p:nvPr/>
          </p:nvSpPr>
          <p:spPr>
            <a:xfrm>
              <a:off x="8013033" y="1181179"/>
              <a:ext cx="1516406" cy="503190"/>
            </a:xfrm>
            <a:prstGeom prst="wedgeRoundRectCallout">
              <a:avLst>
                <a:gd name="adj1" fmla="val -52921"/>
                <a:gd name="adj2" fmla="val -78537"/>
                <a:gd name="adj3" fmla="val 16667"/>
              </a:avLst>
            </a:prstGeom>
            <a:solidFill>
              <a:srgbClr val="FCD5B5"/>
            </a:solidFill>
            <a:ln w="254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344" name="文本框 6"/>
            <p:cNvSpPr txBox="1"/>
            <p:nvPr/>
          </p:nvSpPr>
          <p:spPr>
            <a:xfrm>
              <a:off x="8060945" y="1117685"/>
              <a:ext cx="1420582" cy="6047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读轻声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5" name="组合 15"/>
          <p:cNvGrpSpPr/>
          <p:nvPr/>
        </p:nvGrpSpPr>
        <p:grpSpPr>
          <a:xfrm>
            <a:off x="4849813" y="3186113"/>
            <a:ext cx="4156075" cy="1774825"/>
            <a:chOff x="8013032" y="1181100"/>
            <a:chExt cx="4155305" cy="1775480"/>
          </a:xfrm>
        </p:grpSpPr>
        <p:sp>
          <p:nvSpPr>
            <p:cNvPr id="14346" name="圆角矩形标注 16"/>
            <p:cNvSpPr/>
            <p:nvPr/>
          </p:nvSpPr>
          <p:spPr>
            <a:xfrm>
              <a:off x="8013032" y="1181100"/>
              <a:ext cx="3945794" cy="1775480"/>
            </a:xfrm>
            <a:prstGeom prst="wedgeRoundRectCallout">
              <a:avLst>
                <a:gd name="adj1" fmla="val -16264"/>
                <a:gd name="adj2" fmla="val -65968"/>
                <a:gd name="adj3" fmla="val 16667"/>
              </a:avLst>
            </a:prstGeom>
            <a:solidFill>
              <a:srgbClr val="FCD5B5"/>
            </a:solidFill>
            <a:ln w="254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347" name="文本框 17"/>
            <p:cNvSpPr txBox="1"/>
            <p:nvPr/>
          </p:nvSpPr>
          <p:spPr>
            <a:xfrm>
              <a:off x="8013032" y="1227837"/>
              <a:ext cx="4155305" cy="172874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丁香花开得很繁盛，</a:t>
              </a:r>
              <a:endPara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挨挨挤挤的，绿叶从花</a:t>
              </a:r>
              <a:endPara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缝中钻出来。</a:t>
              </a:r>
              <a:endPara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Box 11"/>
          <p:cNvSpPr txBox="1"/>
          <p:nvPr/>
        </p:nvSpPr>
        <p:spPr>
          <a:xfrm>
            <a:off x="2559050" y="1441450"/>
            <a:ext cx="10001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2" name="左大括号 2"/>
          <p:cNvSpPr/>
          <p:nvPr/>
        </p:nvSpPr>
        <p:spPr>
          <a:xfrm>
            <a:off x="3230563" y="903288"/>
            <a:ext cx="247650" cy="1930400"/>
          </a:xfrm>
          <a:prstGeom prst="leftBrace">
            <a:avLst>
              <a:gd name="adj1" fmla="val 44315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Calibri" panose="020F0502020204030204" pitchFamily="34" charset="0"/>
            </a:endParaRPr>
          </a:p>
        </p:txBody>
      </p:sp>
      <p:sp>
        <p:nvSpPr>
          <p:cNvPr id="15363" name="TextBox 11"/>
          <p:cNvSpPr txBox="1">
            <a:spLocks noChangeArrowheads="1"/>
          </p:cNvSpPr>
          <p:nvPr/>
        </p:nvSpPr>
        <p:spPr bwMode="auto">
          <a:xfrm>
            <a:off x="3559175" y="514350"/>
            <a:ext cx="3956050" cy="24558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en-US" altLang="zh-CN" sz="3600" b="1" spc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600" b="1" spc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ó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（     ）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en-US" altLang="zh-CN" sz="3600" b="1" spc="0">
                <a:solidFill>
                  <a:srgbClr val="0033CC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3600" b="1" spc="0">
                <a:solidFill>
                  <a:srgbClr val="0033CC"/>
                </a:solidFill>
                <a:latin typeface="宋体" panose="02010600030101010101" pitchFamily="2" charset="-122"/>
              </a:rPr>
              <a:t>ò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（     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en-US" altLang="zh-CN" sz="3600" b="1" spc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600" b="1" spc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36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（     ）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TextBox 11"/>
          <p:cNvSpPr txBox="1"/>
          <p:nvPr/>
        </p:nvSpPr>
        <p:spPr>
          <a:xfrm>
            <a:off x="4583113" y="654050"/>
            <a:ext cx="1235075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单薄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TextBox 11"/>
          <p:cNvSpPr txBox="1"/>
          <p:nvPr/>
        </p:nvSpPr>
        <p:spPr>
          <a:xfrm>
            <a:off x="4568825" y="1473200"/>
            <a:ext cx="13938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薄荷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TextBox 11"/>
          <p:cNvSpPr txBox="1"/>
          <p:nvPr/>
        </p:nvSpPr>
        <p:spPr>
          <a:xfrm>
            <a:off x="4813300" y="2284413"/>
            <a:ext cx="13938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薄饼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TextBox 11"/>
          <p:cNvSpPr txBox="1">
            <a:spLocks noChangeArrowheads="1"/>
          </p:cNvSpPr>
          <p:nvPr/>
        </p:nvSpPr>
        <p:spPr bwMode="auto">
          <a:xfrm>
            <a:off x="395288" y="3330575"/>
            <a:ext cx="8353425" cy="11969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黑体" panose="02010609060101010101" pitchFamily="49" charset="-122"/>
                <a:ea typeface="黑体" panose="02010609060101010101" pitchFamily="49" charset="-122"/>
              </a:rPr>
              <a:t>    运用：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这家店采用</a:t>
            </a:r>
            <a:r>
              <a:rPr lang="zh-CN" altLang="en-US" sz="32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r>
              <a:rPr lang="zh-CN" altLang="en-US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ó</a:t>
            </a:r>
            <a:r>
              <a:rPr lang="zh-CN" altLang="en-US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利多销的方式来销售这种</a:t>
            </a:r>
            <a:r>
              <a:rPr lang="zh-CN" altLang="en-US" sz="32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r>
              <a:rPr lang="zh-CN" altLang="en-US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ò</a:t>
            </a:r>
            <a:r>
              <a:rPr lang="zh-CN" altLang="en-US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味的</a:t>
            </a:r>
            <a:r>
              <a:rPr lang="zh-CN" altLang="en-US" sz="32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r>
              <a:rPr lang="zh-CN" altLang="en-US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饼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/>
      <p:bldP spid="15364" grpId="0"/>
      <p:bldP spid="15365" grpId="0"/>
      <p:bldP spid="15366" grpId="0"/>
      <p:bldP spid="15367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自定义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7F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spcBef>
            <a:spcPts val="600"/>
          </a:spcBef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3025</Words>
  <Application>WPS 演示</Application>
  <PresentationFormat>全屏显示(16:9)</PresentationFormat>
  <Paragraphs>296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Arial</vt:lpstr>
      <vt:lpstr>宋体</vt:lpstr>
      <vt:lpstr>Wingdings</vt:lpstr>
      <vt:lpstr>楷体</vt:lpstr>
      <vt:lpstr>Calibri</vt:lpstr>
      <vt:lpstr>等线</vt:lpstr>
      <vt:lpstr>黑体</vt:lpstr>
      <vt:lpstr>微软雅黑</vt:lpstr>
      <vt:lpstr>Arial Unicode MS</vt:lpstr>
      <vt:lpstr>Cambria</vt:lpstr>
      <vt:lpstr>Arial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2016-01-14T05:53:00Z</dcterms:created>
  <dcterms:modified xsi:type="dcterms:W3CDTF">2023-09-25T17:30:36Z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633CCFD5D7D940D19EDA434FB194909C_12</vt:lpwstr>
  </property>
</Properties>
</file>