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5"/>
  </p:handoutMasterIdLst>
  <p:sldIdLst>
    <p:sldId id="266" r:id="rId4"/>
    <p:sldId id="267" r:id="rId5"/>
    <p:sldId id="278" r:id="rId7"/>
    <p:sldId id="261" r:id="rId8"/>
    <p:sldId id="276" r:id="rId9"/>
    <p:sldId id="277" r:id="rId10"/>
    <p:sldId id="279" r:id="rId11"/>
    <p:sldId id="280" r:id="rId12"/>
    <p:sldId id="281" r:id="rId13"/>
    <p:sldId id="282" r:id="rId14"/>
    <p:sldId id="283" r:id="rId15"/>
    <p:sldId id="284" r:id="rId16"/>
    <p:sldId id="286" r:id="rId17"/>
    <p:sldId id="287" r:id="rId18"/>
    <p:sldId id="285" r:id="rId19"/>
    <p:sldId id="288" r:id="rId20"/>
    <p:sldId id="289" r:id="rId21"/>
    <p:sldId id="290" r:id="rId22"/>
    <p:sldId id="260" r:id="rId23"/>
    <p:sldId id="295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954FA"/>
    <a:srgbClr val="FAFAFA"/>
    <a:srgbClr val="197DE1"/>
    <a:srgbClr val="2B99FF"/>
    <a:srgbClr val="187DE2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六单元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866900" y="2252345"/>
            <a:ext cx="337756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三角形的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面积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83280" y="718820"/>
            <a:ext cx="6605588" cy="1383665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红领巾的底是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120cm,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高是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39.8cm,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它的面积是多少平方厘米？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01975" y="3033713"/>
            <a:ext cx="549275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S=ah÷2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=120×39.8÷2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=2388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cm</a:t>
            </a:r>
            <a:r>
              <a:rPr lang="en-US" altLang="zh-CN" sz="28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答：它的面积是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2388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平方厘米。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1790" y="2105025"/>
            <a:ext cx="4990465" cy="177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">
                                            <p:txEl>
                                              <p:charRg st="8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21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3">
                                            <p:txEl>
                                              <p:charRg st="21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3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3">
                                            <p:txEl>
                                              <p:charRg st="35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7413" name="矩形 2"/>
          <p:cNvSpPr/>
          <p:nvPr/>
        </p:nvSpPr>
        <p:spPr>
          <a:xfrm>
            <a:off x="3365183" y="718820"/>
            <a:ext cx="4360862" cy="73723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判断。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70075" y="2635250"/>
            <a:ext cx="9180513" cy="27686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1.</a:t>
            </a: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三角形的底越长，面积越大。</a:t>
            </a:r>
            <a:r>
              <a:rPr kumimoji="0" lang="en-US" altLang="zh-CN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                           </a:t>
            </a:r>
            <a:r>
              <a:rPr lang="zh-CN" altLang="en-US" sz="2400" b="1" spc="75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（    ）</a:t>
            </a:r>
            <a:endParaRPr kumimoji="0" lang="en-US" altLang="zh-CN" sz="2400" b="1" i="0" u="none" strike="noStrike" kern="1200" cap="none" spc="7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2.</a:t>
            </a: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等底等高的两个三角形的面积相等。</a:t>
            </a:r>
            <a:r>
              <a:rPr kumimoji="0" lang="en-US" altLang="zh-CN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                  </a:t>
            </a:r>
            <a:r>
              <a:rPr lang="zh-CN" altLang="en-US" sz="2400" b="1" spc="75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（    ）</a:t>
            </a:r>
            <a:endParaRPr kumimoji="0" lang="zh-CN" altLang="en-US" sz="2400" b="1" i="0" u="none" strike="noStrike" kern="1200" cap="none" spc="7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3.</a:t>
            </a: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等底等高的两个三角形一定能拼成一个平行四边形。</a:t>
            </a:r>
            <a:r>
              <a:rPr lang="zh-CN" altLang="en-US" sz="2400" b="1" spc="75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（    ）</a:t>
            </a: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                </a:t>
            </a:r>
            <a:endParaRPr kumimoji="0" lang="en-US" altLang="zh-CN" sz="2400" b="1" i="0" u="none" strike="noStrike" kern="1200" cap="none" spc="7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4.</a:t>
            </a: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两个三角形等底等高，它们的形状一定相同。</a:t>
            </a:r>
            <a:r>
              <a:rPr kumimoji="0" lang="en-US" altLang="zh-CN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      </a:t>
            </a:r>
            <a:r>
              <a:rPr lang="zh-CN" altLang="en-US" sz="2400" b="1" spc="75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（    ）</a:t>
            </a:r>
            <a:endParaRPr kumimoji="0" lang="zh-CN" altLang="en-US" sz="2400" b="1" i="0" u="none" strike="noStrike" kern="1200" cap="none" spc="7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65983" y="2787968"/>
            <a:ext cx="4587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88208" y="3535045"/>
            <a:ext cx="436562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48533" y="4171315"/>
            <a:ext cx="4587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848533" y="4808538"/>
            <a:ext cx="4587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9461" name="矩形 2"/>
          <p:cNvSpPr/>
          <p:nvPr/>
        </p:nvSpPr>
        <p:spPr>
          <a:xfrm>
            <a:off x="3031173" y="400368"/>
            <a:ext cx="5480050" cy="738187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计算下面三角形的面积。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08200" y="4127500"/>
            <a:ext cx="3189288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S=ah÷2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=16×12÷2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=96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cm</a:t>
            </a:r>
            <a:r>
              <a:rPr lang="en-US" altLang="zh-CN" sz="28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16788" y="4022725"/>
            <a:ext cx="3189287" cy="2030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S=ah÷2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=9×6÷2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=27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dm</a:t>
            </a:r>
            <a:r>
              <a:rPr lang="en-US" altLang="zh-CN" sz="28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2106613" y="1670050"/>
            <a:ext cx="2241550" cy="1901825"/>
          </a:xfrm>
          <a:prstGeom prst="triangle">
            <a:avLst>
              <a:gd name="adj" fmla="val 33160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2106613" y="2376488"/>
            <a:ext cx="1289050" cy="1209675"/>
          </a:xfrm>
          <a:prstGeom prst="line">
            <a:avLst/>
          </a:prstGeom>
          <a:ln w="2857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66" name="图片 3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7925991">
            <a:off x="2962275" y="2157413"/>
            <a:ext cx="396875" cy="276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7" name="矩形 4"/>
          <p:cNvSpPr/>
          <p:nvPr/>
        </p:nvSpPr>
        <p:spPr>
          <a:xfrm>
            <a:off x="7704138" y="3521075"/>
            <a:ext cx="8826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6dm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19468" name="矩形 5"/>
          <p:cNvSpPr/>
          <p:nvPr/>
        </p:nvSpPr>
        <p:spPr>
          <a:xfrm rot="-2822195">
            <a:off x="2584450" y="2716213"/>
            <a:ext cx="10239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12cm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7" name="直角三角形 6"/>
          <p:cNvSpPr/>
          <p:nvPr/>
        </p:nvSpPr>
        <p:spPr>
          <a:xfrm>
            <a:off x="7505700" y="1670050"/>
            <a:ext cx="1406525" cy="1809750"/>
          </a:xfrm>
          <a:prstGeom prst="rtTriangl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70" name="图片 3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5700" y="3203575"/>
            <a:ext cx="396875" cy="276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71" name="矩形 38"/>
          <p:cNvSpPr/>
          <p:nvPr/>
        </p:nvSpPr>
        <p:spPr>
          <a:xfrm rot="2916003">
            <a:off x="3379788" y="2332038"/>
            <a:ext cx="102393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16cm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19472" name="矩形 39"/>
          <p:cNvSpPr/>
          <p:nvPr/>
        </p:nvSpPr>
        <p:spPr>
          <a:xfrm>
            <a:off x="6715125" y="2349500"/>
            <a:ext cx="8826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9dm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8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4">
                                            <p:txEl>
                                              <p:charRg st="8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2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4">
                                            <p:txEl>
                                              <p:charRg st="2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5">
                                            <p:txEl>
                                              <p:charRg st="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8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5">
                                            <p:txEl>
                                              <p:charRg st="18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2247265" y="1140460"/>
            <a:ext cx="7586663" cy="738188"/>
          </a:xfrm>
          <a:prstGeom prst="rect">
            <a:avLst/>
          </a:prstGeom>
          <a:solidFill>
            <a:schemeClr val="accent4"/>
          </a:solidFill>
        </p:spPr>
        <p:txBody>
          <a:bodyPr>
            <a:spAutoFit/>
          </a:bodyPr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根据三角形的已知条件填表。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(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单位：厘米）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976438" y="2743200"/>
          <a:ext cx="8128000" cy="2206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/>
                <a:gridCol w="1625600"/>
                <a:gridCol w="1625600"/>
                <a:gridCol w="1625600"/>
                <a:gridCol w="1625600"/>
              </a:tblGrid>
              <a:tr h="735542">
                <a:tc>
                  <a:txBody>
                    <a:bodyPr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底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35542">
                <a:tc>
                  <a:txBody>
                    <a:bodyPr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高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1.2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35330">
                <a:tc>
                  <a:txBody>
                    <a:bodyPr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面积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40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30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113213" y="4313238"/>
            <a:ext cx="6270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defTabSz="913130"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15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27700" y="2870200"/>
            <a:ext cx="627063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defTabSz="913130"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69188" y="3586163"/>
            <a:ext cx="4064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defTabSz="913130"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04288" y="2870200"/>
            <a:ext cx="627062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defTabSz="913130"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24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527935" y="1266825"/>
            <a:ext cx="61982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一种直尺的形状如右图，它的面积是多少？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pic>
        <p:nvPicPr>
          <p:cNvPr id="2" name="图片 -2147482619" descr="C:\Users\Administrator\AppData\Roaming\Tencent\Users\694376350\QQ\WinTemp\RichOle\]VQLC0T[3(~ETEO3A87T0)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0330" y="2009775"/>
            <a:ext cx="2698750" cy="1640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3579495" y="3976370"/>
            <a:ext cx="3189288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S=ah÷2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=12.5×7.2÷2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=45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cm</a:t>
            </a:r>
            <a:r>
              <a:rPr lang="en-US" altLang="zh-CN" sz="28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8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4">
                                            <p:txEl>
                                              <p:charRg st="8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2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4">
                                            <p:txEl>
                                              <p:charRg st="2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3213735" y="1085215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下面平行四边形的面积是12cm²,求涂色的三角形的面积？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2" name="图片 -2147482618" descr="C:\Users\Administrator\AppData\Roaming\Tencent\Users\694376350\QQ\WinTemp\RichOle\`N3[M7{6I]2AL8{~M(AP_[T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7485" y="1978660"/>
            <a:ext cx="3644265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4265295" y="3895725"/>
            <a:ext cx="402209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S=12÷2=6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cm</a:t>
            </a:r>
            <a:r>
              <a:rPr lang="en-US" altLang="zh-CN" sz="28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60600" y="851218"/>
            <a:ext cx="8951913" cy="1200150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一块三角形地，底长是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150m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，高是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50m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，共收油菜籽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1762.5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千克，平均每公顷产油菜籽多少千克？ 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7291070" y="2184400"/>
            <a:ext cx="3306763" cy="1477963"/>
          </a:xfrm>
          <a:prstGeom prst="triangle">
            <a:avLst>
              <a:gd name="adj" fmla="val 52915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" name="直接连接符 5"/>
          <p:cNvCxnSpPr>
            <a:stCxn id="5" idx="0"/>
            <a:endCxn id="5" idx="3"/>
          </p:cNvCxnSpPr>
          <p:nvPr/>
        </p:nvCxnSpPr>
        <p:spPr>
          <a:xfrm>
            <a:off x="9041130" y="2184400"/>
            <a:ext cx="0" cy="1478280"/>
          </a:xfrm>
          <a:prstGeom prst="line">
            <a:avLst/>
          </a:prstGeom>
          <a:ln w="2857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6208" y="3382963"/>
            <a:ext cx="396875" cy="276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8"/>
          <p:cNvSpPr/>
          <p:nvPr/>
        </p:nvSpPr>
        <p:spPr>
          <a:xfrm>
            <a:off x="8572183" y="3746500"/>
            <a:ext cx="10541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150m</a:t>
            </a:r>
            <a:endParaRPr lang="zh-CN" altLang="en-US" sz="24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9" name="矩形 11"/>
          <p:cNvSpPr/>
          <p:nvPr/>
        </p:nvSpPr>
        <p:spPr>
          <a:xfrm>
            <a:off x="8932545" y="2776538"/>
            <a:ext cx="8667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50m</a:t>
            </a:r>
            <a:endParaRPr lang="zh-CN" altLang="en-US" sz="24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85085" y="2590165"/>
            <a:ext cx="4967288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S=ah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÷2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=150×50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=3750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</a:t>
            </a:r>
            <a:r>
              <a:rPr lang="en-US" altLang="zh-CN" sz="24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=0.375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公顷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1762.5÷0.375=4700(kg)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平均每公顷产油菜籽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4700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千克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3" name="圆角矩形标注 2"/>
          <p:cNvSpPr/>
          <p:nvPr/>
        </p:nvSpPr>
        <p:spPr>
          <a:xfrm>
            <a:off x="3580130" y="1570355"/>
            <a:ext cx="3867150" cy="895350"/>
          </a:xfrm>
          <a:prstGeom prst="wedgeRoundRectCallout">
            <a:avLst>
              <a:gd name="adj1" fmla="val 58526"/>
              <a:gd name="adj2" fmla="val 1811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你学会了那些知识？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41675" y="3103563"/>
            <a:ext cx="4973638" cy="181610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三角形的面积</a:t>
            </a: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=</a:t>
            </a: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底</a:t>
            </a: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×</a:t>
            </a: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高</a:t>
            </a: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÷2</a:t>
            </a:r>
            <a:endParaRPr kumimoji="0" lang="en-US" altLang="zh-CN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R="0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                       S=ah÷2</a:t>
            </a:r>
            <a:endParaRPr kumimoji="0" lang="zh-CN" altLang="en-US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0195" y="120523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30725" name="矩形 1"/>
          <p:cNvSpPr>
            <a:spLocks noChangeArrowheads="1"/>
          </p:cNvSpPr>
          <p:nvPr/>
        </p:nvSpPr>
        <p:spPr bwMode="auto">
          <a:xfrm>
            <a:off x="4449763" y="1004888"/>
            <a:ext cx="2801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三角形的面积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4017963" y="2119313"/>
            <a:ext cx="2884488" cy="1497013"/>
          </a:xfrm>
          <a:prstGeom prst="parallelogram">
            <a:avLst>
              <a:gd name="adj" fmla="val 44401"/>
            </a:avLst>
          </a:prstGeom>
          <a:solidFill>
            <a:srgbClr val="EDFFF8"/>
          </a:solidFill>
          <a:ln w="285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699000" y="2149475"/>
            <a:ext cx="1494155" cy="146748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699000" y="2135188"/>
            <a:ext cx="0" cy="1481138"/>
          </a:xfrm>
          <a:prstGeom prst="line">
            <a:avLst/>
          </a:prstGeom>
          <a:ln w="2857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5" name="图片 3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9000" y="3311525"/>
            <a:ext cx="396875" cy="276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6" name="文本框 16"/>
          <p:cNvSpPr txBox="1"/>
          <p:nvPr/>
        </p:nvSpPr>
        <p:spPr>
          <a:xfrm>
            <a:off x="3349625" y="4167188"/>
            <a:ext cx="6238875" cy="1846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三角形的面积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平行四边形的面积</a:t>
            </a:r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÷</a:t>
            </a:r>
            <a:r>
              <a:rPr lang="en-US" altLang="zh-CN" sz="2400" b="1" dirty="0"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endParaRPr lang="en-US" altLang="zh-CN" sz="24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Arial" panose="020B0604020202020204" pitchFamily="34" charset="0"/>
                <a:ea typeface="微软雅黑" panose="020B0503020204020204" charset="-122"/>
              </a:rPr>
              <a:t>                          =</a:t>
            </a:r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底×高</a:t>
            </a:r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</a:t>
            </a:r>
            <a:r>
              <a:rPr lang="en-US" altLang="zh-CN" sz="2400" b="1" dirty="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用字母表示：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S=ah÷2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7" name="矩形 17"/>
          <p:cNvSpPr/>
          <p:nvPr/>
        </p:nvSpPr>
        <p:spPr>
          <a:xfrm>
            <a:off x="4897438" y="3705225"/>
            <a:ext cx="4921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底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4588" name="矩形 2"/>
          <p:cNvSpPr/>
          <p:nvPr/>
        </p:nvSpPr>
        <p:spPr>
          <a:xfrm>
            <a:off x="4706938" y="2894013"/>
            <a:ext cx="4921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高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复习导入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dirty="0"/>
              <a:t>复习</a:t>
            </a:r>
            <a:r>
              <a:rPr dirty="0"/>
              <a:t>导入</a:t>
            </a:r>
            <a:endParaRPr dirty="0"/>
          </a:p>
        </p:txBody>
      </p:sp>
      <p:sp>
        <p:nvSpPr>
          <p:cNvPr id="100" name="文本框 99"/>
          <p:cNvSpPr txBox="1"/>
          <p:nvPr/>
        </p:nvSpPr>
        <p:spPr>
          <a:xfrm>
            <a:off x="3265170" y="553720"/>
            <a:ext cx="5080000" cy="46037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2400" b="0">
                <a:ea typeface="宋体" panose="02010600030101010101" pitchFamily="2" charset="-122"/>
              </a:rPr>
              <a:t>计算下面图形的面积。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2" name="图片 -2147482617" descr="410670f198ea1684a854d834e05d7b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5840" y="1206500"/>
            <a:ext cx="8078470" cy="1979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2426970" y="3255010"/>
            <a:ext cx="21634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S=ab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=5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×3</a:t>
            </a:r>
            <a:endParaRPr lang="en-US" altLang="zh-CN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  =15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cm</a:t>
            </a:r>
            <a:r>
              <a:rPr lang="en-US" altLang="zh-CN" sz="2800" b="1" baseline="30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)</a:t>
            </a:r>
            <a:endParaRPr lang="en-US" altLang="zh-CN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80025" y="3378200"/>
            <a:ext cx="20701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S=a²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=4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×4</a:t>
            </a:r>
            <a:endParaRPr lang="en-US" altLang="zh-CN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  =16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cm</a:t>
            </a:r>
            <a:r>
              <a:rPr lang="en-US" altLang="zh-CN" sz="2800" b="1" baseline="30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866380" y="3255010"/>
            <a:ext cx="20478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S=ah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=6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×2.5</a:t>
            </a:r>
            <a:endParaRPr lang="en-US" altLang="zh-CN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=15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cm</a:t>
            </a:r>
            <a:r>
              <a:rPr lang="en-US" altLang="zh-CN" sz="2800" b="1" baseline="30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/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自学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850900" y="984885"/>
            <a:ext cx="10760075" cy="56311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accent2"/>
            </a:solidFill>
          </a:ln>
        </p:spPr>
        <p:txBody>
          <a:bodyPr wrap="square">
            <a:spAutoFit/>
          </a:bodyPr>
          <a:p>
            <a:pPr indent="200025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教材第</a:t>
            </a:r>
            <a:r>
              <a:rPr lang="en-US" sz="2400" b="0">
                <a:latin typeface="宋体" panose="02010600030101010101" pitchFamily="2" charset="-122"/>
              </a:rPr>
              <a:t>89</a:t>
            </a:r>
            <a:r>
              <a:rPr lang="zh-CN" sz="2400" b="0">
                <a:ea typeface="宋体" panose="02010600030101010101" pitchFamily="2" charset="-122"/>
              </a:rPr>
              <a:t>页问题：怎样求三角形的面积？</a:t>
            </a:r>
            <a:r>
              <a:rPr lang="en-US" sz="2400" b="0">
                <a:latin typeface="宋体" panose="02010600030101010101" pitchFamily="2" charset="-122"/>
              </a:rPr>
              <a:t>1</a:t>
            </a:r>
            <a:r>
              <a:rPr lang="zh-CN" sz="2400" b="0">
                <a:ea typeface="宋体" panose="02010600030101010101" pitchFamily="2" charset="-122"/>
              </a:rPr>
              <a:t>.自学</a:t>
            </a:r>
            <a:r>
              <a:rPr lang="en-US" sz="2400" b="0">
                <a:latin typeface="宋体" panose="02010600030101010101" pitchFamily="2" charset="-122"/>
              </a:rPr>
              <a:t>89</a:t>
            </a:r>
            <a:r>
              <a:rPr lang="zh-CN" sz="2400" b="0">
                <a:ea typeface="宋体" panose="02010600030101010101" pitchFamily="2" charset="-122"/>
              </a:rPr>
              <a:t>内容，剪一剪，填一填，说一说。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填一填：（1）分别连接平行四边形的对角线，可以把平行四边形分成两个（</a:t>
            </a:r>
            <a:r>
              <a:rPr lang="en-US" sz="2400" b="0">
                <a:latin typeface="宋体" panose="02010600030101010101" pitchFamily="2" charset="-122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）的三角形。（2）两个（     ）的三角形可以拼成一个（</a:t>
            </a:r>
            <a:r>
              <a:rPr lang="en-US" sz="2400" b="0">
                <a:latin typeface="宋体" panose="02010600030101010101" pitchFamily="2" charset="-122"/>
              </a:rPr>
              <a:t>     </a:t>
            </a:r>
            <a:r>
              <a:rPr lang="zh-CN" sz="2400" b="0">
                <a:ea typeface="宋体" panose="02010600030101010101" pitchFamily="2" charset="-122"/>
              </a:rPr>
              <a:t>）。（</a:t>
            </a:r>
            <a:r>
              <a:rPr lang="en-US" sz="2400" b="0">
                <a:latin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）拼得的平行四边形的底与所用三角形的（                 ）。拼得的平行四边形的高与所用三角形的（                  ）。一个三角形的面积是拼得的平行四边形面积的（         ）。（4）三角形的面积=（</a:t>
            </a:r>
            <a:r>
              <a:rPr lang="en-US" sz="2400" b="0">
                <a:latin typeface="宋体" panose="02010600030101010101" pitchFamily="2" charset="-122"/>
              </a:rPr>
              <a:t>     </a:t>
            </a:r>
            <a:r>
              <a:rPr lang="zh-CN" sz="2400" b="0">
                <a:ea typeface="宋体" panose="02010600030101010101" pitchFamily="2" charset="-122"/>
              </a:rPr>
              <a:t>）</a:t>
            </a:r>
            <a:r>
              <a:rPr lang="en-US" sz="2400" b="0">
                <a:latin typeface="宋体" panose="02010600030101010101" pitchFamily="2" charset="-122"/>
              </a:rPr>
              <a:t>,</a:t>
            </a:r>
            <a:r>
              <a:rPr lang="zh-CN" sz="2400" b="0">
                <a:ea typeface="宋体" panose="02010600030101010101" pitchFamily="2" charset="-122"/>
              </a:rPr>
              <a:t>用字母表示为（</a:t>
            </a:r>
            <a:r>
              <a:rPr lang="en-US" sz="2400" b="0">
                <a:latin typeface="宋体" panose="02010600030101010101" pitchFamily="2" charset="-122"/>
              </a:rPr>
              <a:t>      </a:t>
            </a:r>
            <a:r>
              <a:rPr lang="zh-CN" sz="2400" b="0">
                <a:ea typeface="宋体" panose="02010600030101010101" pitchFamily="2" charset="-122"/>
              </a:rPr>
              <a:t>）。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3" name="云形标注 2"/>
          <p:cNvSpPr/>
          <p:nvPr/>
        </p:nvSpPr>
        <p:spPr>
          <a:xfrm>
            <a:off x="8138795" y="83185"/>
            <a:ext cx="3966845" cy="2481580"/>
          </a:xfrm>
          <a:prstGeom prst="cloudCallout">
            <a:avLst>
              <a:gd name="adj1" fmla="val -91491"/>
              <a:gd name="adj2" fmla="val 30808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三角形的面积没有学过，怎么算出红领巾的面积呢？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616075" y="3869055"/>
            <a:ext cx="3559175" cy="1821180"/>
          </a:xfrm>
          <a:prstGeom prst="wedgeRoundRectCallout">
            <a:avLst>
              <a:gd name="adj1" fmla="val 94674"/>
              <a:gd name="adj2" fmla="val 31032"/>
              <a:gd name="adj3" fmla="val 16667"/>
            </a:avLst>
          </a:prstGeom>
          <a:noFill/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我们可以试一试，把它转化成我们学过的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图形。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64400" y="3830320"/>
            <a:ext cx="2298700" cy="189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405255"/>
            <a:ext cx="4990465" cy="177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" name="等腰三角形 1"/>
          <p:cNvSpPr/>
          <p:nvPr/>
        </p:nvSpPr>
        <p:spPr>
          <a:xfrm rot="10800000">
            <a:off x="1389380" y="3180080"/>
            <a:ext cx="3944620" cy="141160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389380" y="1614805"/>
            <a:ext cx="3944620" cy="141160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81250" y="5267960"/>
            <a:ext cx="8103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2"/>
                </a:solidFill>
              </a:rPr>
              <a:t>两块完全一样的</a:t>
            </a:r>
            <a:r>
              <a:rPr lang="en-US" altLang="zh-CN" sz="2800" b="1">
                <a:solidFill>
                  <a:schemeClr val="accent2"/>
                </a:solidFill>
              </a:rPr>
              <a:t> </a:t>
            </a:r>
            <a:r>
              <a:rPr lang="zh-CN" altLang="en-US" sz="2800" b="1">
                <a:solidFill>
                  <a:schemeClr val="accent2"/>
                </a:solidFill>
              </a:rPr>
              <a:t>红领巾可以拼成一个平行四边形。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39635 -0.005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5677 0.00277778 L 0.160156 0.229259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" y="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pic>
        <p:nvPicPr>
          <p:cNvPr id="12290" name="图片 5"/>
          <p:cNvPicPr>
            <a:picLocks noChangeAspect="1"/>
          </p:cNvPicPr>
          <p:nvPr/>
        </p:nvPicPr>
        <p:blipFill>
          <a:blip r:embed="rId1"/>
          <a:srcRect r="38577"/>
          <a:stretch>
            <a:fillRect/>
          </a:stretch>
        </p:blipFill>
        <p:spPr>
          <a:xfrm>
            <a:off x="1263650" y="1370013"/>
            <a:ext cx="4325938" cy="2325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5"/>
          <p:cNvPicPr>
            <a:picLocks noChangeAspect="1"/>
          </p:cNvPicPr>
          <p:nvPr/>
        </p:nvPicPr>
        <p:blipFill>
          <a:blip r:embed="rId1"/>
          <a:srcRect r="38577"/>
          <a:stretch>
            <a:fillRect/>
          </a:stretch>
        </p:blipFill>
        <p:spPr>
          <a:xfrm>
            <a:off x="6103938" y="1370013"/>
            <a:ext cx="4325937" cy="2325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直角三角形 20"/>
          <p:cNvSpPr/>
          <p:nvPr/>
        </p:nvSpPr>
        <p:spPr>
          <a:xfrm>
            <a:off x="6896100" y="1768475"/>
            <a:ext cx="1158875" cy="1514475"/>
          </a:xfrm>
          <a:prstGeom prst="rtTriangle">
            <a:avLst/>
          </a:prstGeom>
          <a:solidFill>
            <a:srgbClr val="EDFFF8">
              <a:alpha val="69804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/>
        </p:nvSpPr>
        <p:spPr>
          <a:xfrm>
            <a:off x="8847138" y="1776413"/>
            <a:ext cx="1158875" cy="1512888"/>
          </a:xfrm>
          <a:prstGeom prst="rtTriangle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7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1288" y="4094163"/>
            <a:ext cx="7043737" cy="2325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8" name="组合 6"/>
          <p:cNvGrpSpPr/>
          <p:nvPr/>
        </p:nvGrpSpPr>
        <p:grpSpPr>
          <a:xfrm>
            <a:off x="1649413" y="1770063"/>
            <a:ext cx="1601787" cy="1554162"/>
            <a:chOff x="1649531" y="1770743"/>
            <a:chExt cx="1601669" cy="1553028"/>
          </a:xfrm>
        </p:grpSpPr>
        <p:sp>
          <p:nvSpPr>
            <p:cNvPr id="8" name="等腰三角形 7"/>
            <p:cNvSpPr/>
            <p:nvPr/>
          </p:nvSpPr>
          <p:spPr>
            <a:xfrm>
              <a:off x="1649531" y="1770743"/>
              <a:ext cx="1601669" cy="1530819"/>
            </a:xfrm>
            <a:prstGeom prst="triangle">
              <a:avLst>
                <a:gd name="adj" fmla="val 49094"/>
              </a:avLst>
            </a:prstGeom>
            <a:solidFill>
              <a:srgbClr val="EDFFF8">
                <a:alpha val="69020"/>
              </a:srgb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5" name="直接连接符 4"/>
            <p:cNvCxnSpPr>
              <a:stCxn id="8" idx="0"/>
            </p:cNvCxnSpPr>
            <p:nvPr/>
          </p:nvCxnSpPr>
          <p:spPr>
            <a:xfrm flipH="1">
              <a:off x="2424174" y="1770743"/>
              <a:ext cx="11111" cy="1553028"/>
            </a:xfrm>
            <a:prstGeom prst="line">
              <a:avLst/>
            </a:prstGeom>
            <a:ln w="28575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314" name="图片 3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1337" y="3019050"/>
              <a:ext cx="396875" cy="28257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9" name="组合 28"/>
          <p:cNvGrpSpPr/>
          <p:nvPr/>
        </p:nvGrpSpPr>
        <p:grpSpPr>
          <a:xfrm>
            <a:off x="3622675" y="1785938"/>
            <a:ext cx="1571625" cy="1516062"/>
            <a:chOff x="3622566" y="1785189"/>
            <a:chExt cx="1571278" cy="1516436"/>
          </a:xfrm>
          <a:solidFill>
            <a:schemeClr val="accent5">
              <a:lumMod val="40000"/>
              <a:lumOff val="60000"/>
            </a:schemeClr>
          </a:solidFill>
        </p:grpSpPr>
        <p:grpSp>
          <p:nvGrpSpPr>
            <p:cNvPr id="12308" name="组合 27"/>
            <p:cNvGrpSpPr/>
            <p:nvPr/>
          </p:nvGrpSpPr>
          <p:grpSpPr>
            <a:xfrm>
              <a:off x="3622566" y="1785189"/>
              <a:ext cx="1571278" cy="1516436"/>
              <a:chOff x="3752446" y="1169922"/>
              <a:chExt cx="1560172" cy="1516436"/>
            </a:xfrm>
            <a:grpFill/>
          </p:grpSpPr>
          <p:sp>
            <p:nvSpPr>
              <p:cNvPr id="10" name="等腰三角形 9"/>
              <p:cNvSpPr/>
              <p:nvPr/>
            </p:nvSpPr>
            <p:spPr>
              <a:xfrm>
                <a:off x="3752446" y="1169922"/>
                <a:ext cx="1560172" cy="1498970"/>
              </a:xfrm>
              <a:prstGeom prst="triangle">
                <a:avLst>
                  <a:gd name="adj" fmla="val 49076"/>
                </a:avLst>
              </a:prstGeom>
              <a:grp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pic>
            <p:nvPicPr>
              <p:cNvPr id="12311" name="图片 3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515593" y="2403783"/>
                <a:ext cx="396875" cy="282575"/>
              </a:xfrm>
              <a:prstGeom prst="rect">
                <a:avLst/>
              </a:prstGeom>
              <a:grpFill/>
              <a:ln w="9525">
                <a:noFill/>
              </a:ln>
            </p:spPr>
          </p:pic>
        </p:grpSp>
        <p:cxnSp>
          <p:nvCxnSpPr>
            <p:cNvPr id="32" name="直接连接符 31"/>
            <p:cNvCxnSpPr/>
            <p:nvPr/>
          </p:nvCxnSpPr>
          <p:spPr>
            <a:xfrm>
              <a:off x="4390746" y="1789952"/>
              <a:ext cx="3174" cy="1511673"/>
            </a:xfrm>
            <a:prstGeom prst="line">
              <a:avLst/>
            </a:prstGeom>
            <a:grpFill/>
            <a:ln w="28575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00" name="组合 36"/>
          <p:cNvGrpSpPr/>
          <p:nvPr/>
        </p:nvGrpSpPr>
        <p:grpSpPr>
          <a:xfrm>
            <a:off x="3468688" y="4456113"/>
            <a:ext cx="2336800" cy="1174750"/>
            <a:chOff x="3468914" y="4455887"/>
            <a:chExt cx="2336800" cy="1175656"/>
          </a:xfrm>
        </p:grpSpPr>
        <p:sp>
          <p:nvSpPr>
            <p:cNvPr id="25" name="等腰三角形 24"/>
            <p:cNvSpPr/>
            <p:nvPr/>
          </p:nvSpPr>
          <p:spPr>
            <a:xfrm>
              <a:off x="3468914" y="4455887"/>
              <a:ext cx="2336800" cy="1175656"/>
            </a:xfrm>
            <a:prstGeom prst="triangle">
              <a:avLst/>
            </a:prstGeom>
            <a:solidFill>
              <a:srgbClr val="EDFFF8">
                <a:alpha val="61176"/>
              </a:srgb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44" name="直接连接符 43"/>
            <p:cNvCxnSpPr>
              <a:stCxn id="25" idx="0"/>
            </p:cNvCxnSpPr>
            <p:nvPr/>
          </p:nvCxnSpPr>
          <p:spPr>
            <a:xfrm flipH="1">
              <a:off x="4623026" y="4455887"/>
              <a:ext cx="14288" cy="1175656"/>
            </a:xfrm>
            <a:prstGeom prst="line">
              <a:avLst/>
            </a:prstGeom>
            <a:ln w="28575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307" name="图片 3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20252" y="5326822"/>
              <a:ext cx="396875" cy="28257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7" name="组合 46"/>
          <p:cNvGrpSpPr/>
          <p:nvPr/>
        </p:nvGrpSpPr>
        <p:grpSpPr>
          <a:xfrm>
            <a:off x="6592888" y="4456113"/>
            <a:ext cx="2336800" cy="1174750"/>
            <a:chOff x="6593340" y="4455887"/>
            <a:chExt cx="2336800" cy="1175656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6" name="等腰三角形 25"/>
            <p:cNvSpPr/>
            <p:nvPr/>
          </p:nvSpPr>
          <p:spPr>
            <a:xfrm>
              <a:off x="6593340" y="4455887"/>
              <a:ext cx="2336800" cy="1175656"/>
            </a:xfrm>
            <a:prstGeom prst="triangl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48" name="直接连接符 47"/>
            <p:cNvCxnSpPr>
              <a:stCxn id="26" idx="0"/>
            </p:cNvCxnSpPr>
            <p:nvPr/>
          </p:nvCxnSpPr>
          <p:spPr>
            <a:xfrm flipH="1">
              <a:off x="7749040" y="4455887"/>
              <a:ext cx="12700" cy="1175656"/>
            </a:xfrm>
            <a:prstGeom prst="line">
              <a:avLst/>
            </a:prstGeom>
            <a:grpFill/>
            <a:ln w="28575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304" name="图片 3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45716" y="5326822"/>
              <a:ext cx="396875" cy="282575"/>
            </a:xfrm>
            <a:prstGeom prst="rect">
              <a:avLst/>
            </a:prstGeom>
            <a:grp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33333E-6 L -0.0961 0.0016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96296E-6 L -0.16003 0.00324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96296E-6 L -0.25769 0.0011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33333E-6 L -0.16042 0.0011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bldLvl="0" animBg="1"/>
      <p:bldP spid="22" grpId="2" bldLvl="0" animBg="1"/>
      <p:bldP spid="22" grpId="3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3318" name="矩形 1"/>
          <p:cNvSpPr/>
          <p:nvPr/>
        </p:nvSpPr>
        <p:spPr>
          <a:xfrm>
            <a:off x="3967163" y="555625"/>
            <a:ext cx="3262312" cy="461963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仔细观察，然后填空。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3320" name="组合 19"/>
          <p:cNvGrpSpPr/>
          <p:nvPr/>
        </p:nvGrpSpPr>
        <p:grpSpPr>
          <a:xfrm>
            <a:off x="734695" y="1803083"/>
            <a:ext cx="1601788" cy="1517650"/>
            <a:chOff x="1649531" y="1770743"/>
            <a:chExt cx="1601669" cy="1553028"/>
          </a:xfrm>
        </p:grpSpPr>
        <p:sp>
          <p:nvSpPr>
            <p:cNvPr id="21" name="等腰三角形 20"/>
            <p:cNvSpPr/>
            <p:nvPr/>
          </p:nvSpPr>
          <p:spPr>
            <a:xfrm>
              <a:off x="1649531" y="1770743"/>
              <a:ext cx="1601669" cy="1530285"/>
            </a:xfrm>
            <a:prstGeom prst="triangle">
              <a:avLst>
                <a:gd name="adj" fmla="val 49094"/>
              </a:avLst>
            </a:prstGeom>
            <a:solidFill>
              <a:srgbClr val="EDFFF8">
                <a:alpha val="69020"/>
              </a:srgb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22" name="直接连接符 21"/>
            <p:cNvCxnSpPr>
              <a:stCxn id="21" idx="0"/>
            </p:cNvCxnSpPr>
            <p:nvPr/>
          </p:nvCxnSpPr>
          <p:spPr>
            <a:xfrm flipH="1">
              <a:off x="2424173" y="1770743"/>
              <a:ext cx="11112" cy="1553028"/>
            </a:xfrm>
            <a:prstGeom prst="line">
              <a:avLst/>
            </a:prstGeom>
            <a:ln w="28575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348" name="图片 3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1337" y="3019050"/>
              <a:ext cx="396875" cy="28257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21" name="组合 23"/>
          <p:cNvGrpSpPr/>
          <p:nvPr/>
        </p:nvGrpSpPr>
        <p:grpSpPr>
          <a:xfrm rot="10800000">
            <a:off x="1531620" y="1803083"/>
            <a:ext cx="1571625" cy="1519237"/>
            <a:chOff x="3622566" y="1785189"/>
            <a:chExt cx="1571278" cy="1516438"/>
          </a:xfrm>
          <a:solidFill>
            <a:schemeClr val="accent5">
              <a:lumMod val="40000"/>
              <a:lumOff val="60000"/>
            </a:schemeClr>
          </a:solidFill>
        </p:grpSpPr>
        <p:grpSp>
          <p:nvGrpSpPr>
            <p:cNvPr id="13342" name="组合 24"/>
            <p:cNvGrpSpPr/>
            <p:nvPr/>
          </p:nvGrpSpPr>
          <p:grpSpPr>
            <a:xfrm>
              <a:off x="3622566" y="1785189"/>
              <a:ext cx="1571278" cy="1516436"/>
              <a:chOff x="3752446" y="1169922"/>
              <a:chExt cx="1560172" cy="1516436"/>
            </a:xfrm>
            <a:grpFill/>
          </p:grpSpPr>
          <p:sp>
            <p:nvSpPr>
              <p:cNvPr id="27" name="等腰三角形 26"/>
              <p:cNvSpPr/>
              <p:nvPr/>
            </p:nvSpPr>
            <p:spPr>
              <a:xfrm>
                <a:off x="3755598" y="1166753"/>
                <a:ext cx="1560172" cy="1499008"/>
              </a:xfrm>
              <a:prstGeom prst="triangle">
                <a:avLst>
                  <a:gd name="adj" fmla="val 49076"/>
                </a:avLst>
              </a:prstGeom>
              <a:grp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pic>
            <p:nvPicPr>
              <p:cNvPr id="13345" name="图片 3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515593" y="2403783"/>
                <a:ext cx="396875" cy="282575"/>
              </a:xfrm>
              <a:prstGeom prst="rect">
                <a:avLst/>
              </a:prstGeom>
              <a:grpFill/>
              <a:ln w="9525">
                <a:noFill/>
              </a:ln>
            </p:spPr>
          </p:pic>
        </p:grpSp>
        <p:cxnSp>
          <p:nvCxnSpPr>
            <p:cNvPr id="26" name="直接连接符 25"/>
            <p:cNvCxnSpPr/>
            <p:nvPr/>
          </p:nvCxnSpPr>
          <p:spPr>
            <a:xfrm>
              <a:off x="4393921" y="1786773"/>
              <a:ext cx="3174" cy="1511685"/>
            </a:xfrm>
            <a:prstGeom prst="line">
              <a:avLst/>
            </a:prstGeom>
            <a:grpFill/>
            <a:ln w="28575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直角三角形 28"/>
          <p:cNvSpPr/>
          <p:nvPr/>
        </p:nvSpPr>
        <p:spPr>
          <a:xfrm>
            <a:off x="3550920" y="1820545"/>
            <a:ext cx="1158875" cy="1508125"/>
          </a:xfrm>
          <a:prstGeom prst="rtTriangle">
            <a:avLst/>
          </a:prstGeom>
          <a:solidFill>
            <a:srgbClr val="EDFFF8">
              <a:alpha val="69804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直角三角形 29"/>
          <p:cNvSpPr/>
          <p:nvPr/>
        </p:nvSpPr>
        <p:spPr>
          <a:xfrm rot="10800000">
            <a:off x="3544570" y="1817370"/>
            <a:ext cx="1158875" cy="1514475"/>
          </a:xfrm>
          <a:prstGeom prst="rtTriangle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直角三角形 30"/>
          <p:cNvSpPr/>
          <p:nvPr/>
        </p:nvSpPr>
        <p:spPr>
          <a:xfrm>
            <a:off x="6336983" y="1842770"/>
            <a:ext cx="1158875" cy="1500188"/>
          </a:xfrm>
          <a:prstGeom prst="rtTriangle">
            <a:avLst/>
          </a:prstGeom>
          <a:solidFill>
            <a:srgbClr val="EDFFF8">
              <a:alpha val="69804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直角三角形 31"/>
          <p:cNvSpPr/>
          <p:nvPr/>
        </p:nvSpPr>
        <p:spPr>
          <a:xfrm rot="10800000">
            <a:off x="5176520" y="1834833"/>
            <a:ext cx="1160463" cy="1514475"/>
          </a:xfrm>
          <a:prstGeom prst="rtTriangle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3326" name="组合 32"/>
          <p:cNvGrpSpPr/>
          <p:nvPr/>
        </p:nvGrpSpPr>
        <p:grpSpPr>
          <a:xfrm>
            <a:off x="7956233" y="2153920"/>
            <a:ext cx="2336800" cy="1174750"/>
            <a:chOff x="3468914" y="4455887"/>
            <a:chExt cx="2336800" cy="1175656"/>
          </a:xfrm>
        </p:grpSpPr>
        <p:sp>
          <p:nvSpPr>
            <p:cNvPr id="34" name="等腰三角形 33"/>
            <p:cNvSpPr/>
            <p:nvPr/>
          </p:nvSpPr>
          <p:spPr>
            <a:xfrm>
              <a:off x="3468914" y="4455887"/>
              <a:ext cx="2336800" cy="1175656"/>
            </a:xfrm>
            <a:prstGeom prst="triangle">
              <a:avLst/>
            </a:prstGeom>
            <a:solidFill>
              <a:srgbClr val="EDFFF8">
                <a:alpha val="61176"/>
              </a:srgb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36" name="直接连接符 35"/>
            <p:cNvCxnSpPr>
              <a:stCxn id="34" idx="0"/>
            </p:cNvCxnSpPr>
            <p:nvPr/>
          </p:nvCxnSpPr>
          <p:spPr>
            <a:xfrm flipH="1">
              <a:off x="4623027" y="4455887"/>
              <a:ext cx="14287" cy="1175656"/>
            </a:xfrm>
            <a:prstGeom prst="line">
              <a:avLst/>
            </a:prstGeom>
            <a:ln w="28575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341" name="图片 3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30964" y="5338641"/>
              <a:ext cx="396875" cy="28257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27" name="组合 37"/>
          <p:cNvGrpSpPr/>
          <p:nvPr/>
        </p:nvGrpSpPr>
        <p:grpSpPr>
          <a:xfrm rot="10800000">
            <a:off x="9111933" y="2133283"/>
            <a:ext cx="2336800" cy="1174750"/>
            <a:chOff x="6593340" y="4455887"/>
            <a:chExt cx="2336800" cy="1175656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9" name="等腰三角形 38"/>
            <p:cNvSpPr/>
            <p:nvPr/>
          </p:nvSpPr>
          <p:spPr>
            <a:xfrm>
              <a:off x="6593340" y="4455887"/>
              <a:ext cx="2336800" cy="1153414"/>
            </a:xfrm>
            <a:prstGeom prst="triangl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40" name="直接连接符 39"/>
            <p:cNvCxnSpPr>
              <a:stCxn id="39" idx="0"/>
            </p:cNvCxnSpPr>
            <p:nvPr/>
          </p:nvCxnSpPr>
          <p:spPr>
            <a:xfrm rot="10800000" flipV="1">
              <a:off x="7749040" y="4459064"/>
              <a:ext cx="12700" cy="1175656"/>
            </a:xfrm>
            <a:prstGeom prst="line">
              <a:avLst/>
            </a:prstGeom>
            <a:grpFill/>
            <a:ln w="28575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338" name="图片 3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45716" y="5326822"/>
              <a:ext cx="396875" cy="282575"/>
            </a:xfrm>
            <a:prstGeom prst="rect">
              <a:avLst/>
            </a:prstGeom>
            <a:grpFill/>
            <a:ln w="9525">
              <a:noFill/>
            </a:ln>
          </p:spPr>
        </p:pic>
      </p:grpSp>
      <p:sp>
        <p:nvSpPr>
          <p:cNvPr id="44" name="文本框 43"/>
          <p:cNvSpPr txBox="1"/>
          <p:nvPr/>
        </p:nvSpPr>
        <p:spPr>
          <a:xfrm>
            <a:off x="1903413" y="4057333"/>
            <a:ext cx="7929562" cy="23066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拼得的平行四边形的底与所用三角形的（                 ）。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拼得的平行四边形的高与所用三角形的（                  ）。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一个三角形的面积是拼得的平行四边形面积的（         ）。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602538" y="4311333"/>
            <a:ext cx="1098550" cy="460375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底相等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750175" y="5047933"/>
            <a:ext cx="1096963" cy="460375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高相等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451850" y="5811520"/>
            <a:ext cx="792163" cy="460375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一半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3332" name="图片 3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0283" y="3049270"/>
            <a:ext cx="396875" cy="27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3" name="图片 3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283" y="3076258"/>
            <a:ext cx="396875" cy="27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4" name="图片 3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9108" y="1823720"/>
            <a:ext cx="396875" cy="27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5" name="图片 3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2808" y="1803083"/>
            <a:ext cx="396875" cy="276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charRg st="3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4">
                                            <p:txEl>
                                              <p:charRg st="38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charRg st="77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4">
                                            <p:txEl>
                                              <p:charRg st="77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46" grpId="0" bldLvl="0" animBg="1"/>
      <p:bldP spid="4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5" name="平行四边形 14"/>
          <p:cNvSpPr/>
          <p:nvPr/>
        </p:nvSpPr>
        <p:spPr>
          <a:xfrm>
            <a:off x="4126865" y="1574483"/>
            <a:ext cx="2884488" cy="1497013"/>
          </a:xfrm>
          <a:prstGeom prst="parallelogram">
            <a:avLst>
              <a:gd name="adj" fmla="val 44401"/>
            </a:avLst>
          </a:prstGeom>
          <a:solidFill>
            <a:schemeClr val="accent5">
              <a:lumMod val="40000"/>
              <a:lumOff val="60000"/>
            </a:schemeClr>
          </a:solidFill>
          <a:ln w="28575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806315" y="1606550"/>
            <a:ext cx="1495425" cy="146558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806315" y="1591945"/>
            <a:ext cx="0" cy="1479550"/>
          </a:xfrm>
          <a:prstGeom prst="line">
            <a:avLst/>
          </a:prstGeom>
          <a:ln w="2857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46" name="图片 3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6315" y="2766695"/>
            <a:ext cx="396875" cy="276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3458528" y="3622358"/>
            <a:ext cx="6237287" cy="1846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三角形的面积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平行四边形的面积</a:t>
            </a:r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÷</a:t>
            </a:r>
            <a:r>
              <a:rPr lang="en-US" altLang="zh-CN" sz="2400" b="1" dirty="0"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endParaRPr lang="en-US" altLang="zh-CN" sz="24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Arial" panose="020B0604020202020204" pitchFamily="34" charset="0"/>
                <a:ea typeface="微软雅黑" panose="020B0503020204020204" charset="-122"/>
              </a:rPr>
              <a:t>                          =</a:t>
            </a:r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底×高</a:t>
            </a:r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</a:t>
            </a:r>
            <a:r>
              <a:rPr lang="en-US" altLang="zh-CN" sz="2400" b="1" dirty="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用字母表示：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S=ah÷2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8" name="矩形 5"/>
          <p:cNvSpPr/>
          <p:nvPr/>
        </p:nvSpPr>
        <p:spPr>
          <a:xfrm>
            <a:off x="5004753" y="3161983"/>
            <a:ext cx="4921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底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2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>
                                            <p:txEl>
                                              <p:charRg st="22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charRg st="2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1">
                                            <p:txEl>
                                              <p:charRg st="2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2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1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TABLE_BEAUTIFY" val="smartTable{51d3ca55-28c9-4ae2-8d12-81be41516821}"/>
</p:tagLst>
</file>

<file path=ppt/tags/tag2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1581</Words>
  <Application>WPS 演示</Application>
  <PresentationFormat>宽屏</PresentationFormat>
  <Paragraphs>231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Calibri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复习导入</vt:lpstr>
      <vt:lpstr>自学学习</vt:lpstr>
      <vt:lpstr>合作共学</vt:lpstr>
      <vt:lpstr>合作共学</vt:lpstr>
      <vt:lpstr>合作共学</vt:lpstr>
      <vt:lpstr>合作共学</vt:lpstr>
      <vt:lpstr>合作共学</vt:lpstr>
      <vt:lpstr>合作共学</vt:lpstr>
      <vt:lpstr>当堂检测</vt:lpstr>
      <vt:lpstr>当堂检测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129</cp:revision>
  <dcterms:created xsi:type="dcterms:W3CDTF">2021-06-08T08:52:00Z</dcterms:created>
  <dcterms:modified xsi:type="dcterms:W3CDTF">2023-09-28T14:18:07Z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