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184" y="14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680" y="3009675"/>
            <a:ext cx="2224756" cy="206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445240" y="654642"/>
            <a:ext cx="1563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050672" y="2255100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34+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888872" y="1569300"/>
          <a:ext cx="609600" cy="207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498472" y="2255100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955672" y="1569300"/>
          <a:ext cx="609600" cy="207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5485080" y="2319988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+16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875480" y="1575451"/>
          <a:ext cx="609600" cy="207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6170880" y="2319988"/>
            <a:ext cx="381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6628080" y="1592243"/>
          <a:ext cx="609600" cy="207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</a:tblGrid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0" marR="91430" marT="45734" marB="45734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2955672" y="1569300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14"/>
          <p:cNvSpPr txBox="1">
            <a:spLocks noChangeArrowheads="1"/>
          </p:cNvSpPr>
          <p:nvPr/>
        </p:nvSpPr>
        <p:spPr bwMode="auto">
          <a:xfrm>
            <a:off x="2955672" y="2102700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59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2955672" y="2585300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69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2955672" y="3093300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17"/>
          <p:cNvSpPr txBox="1">
            <a:spLocks noChangeArrowheads="1"/>
          </p:cNvSpPr>
          <p:nvPr/>
        </p:nvSpPr>
        <p:spPr bwMode="auto">
          <a:xfrm>
            <a:off x="6628080" y="1592243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18"/>
          <p:cNvSpPr txBox="1">
            <a:spLocks noChangeArrowheads="1"/>
          </p:cNvSpPr>
          <p:nvPr/>
        </p:nvSpPr>
        <p:spPr bwMode="auto">
          <a:xfrm>
            <a:off x="6628080" y="2112943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19"/>
          <p:cNvSpPr txBox="1">
            <a:spLocks noChangeArrowheads="1"/>
          </p:cNvSpPr>
          <p:nvPr/>
        </p:nvSpPr>
        <p:spPr bwMode="auto">
          <a:xfrm>
            <a:off x="6628080" y="2587606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20"/>
          <p:cNvSpPr txBox="1">
            <a:spLocks noChangeArrowheads="1"/>
          </p:cNvSpPr>
          <p:nvPr/>
        </p:nvSpPr>
        <p:spPr bwMode="auto">
          <a:xfrm>
            <a:off x="6628080" y="3116243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51" y="777143"/>
            <a:ext cx="1661086" cy="165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432947" y="735354"/>
            <a:ext cx="3242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口算下列各题。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1259632" y="1859252"/>
            <a:ext cx="6315116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17=           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36=           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17=           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2630272" y="1961904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940152" y="1961903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932377" y="2571750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2636666" y="2624594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2627784" y="3219822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10"/>
          <p:cNvSpPr txBox="1">
            <a:spLocks noChangeArrowheads="1"/>
          </p:cNvSpPr>
          <p:nvPr/>
        </p:nvSpPr>
        <p:spPr bwMode="auto">
          <a:xfrm>
            <a:off x="5949418" y="3219822"/>
            <a:ext cx="9127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20986" y="688585"/>
            <a:ext cx="736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买一个地球仪和一个闹钟一共多少元？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389" y="1166743"/>
            <a:ext cx="2897995" cy="13681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9773" y="1258057"/>
            <a:ext cx="2555553" cy="1169678"/>
          </a:xfrm>
          <a:prstGeom prst="rect">
            <a:avLst/>
          </a:prstGeom>
        </p:spPr>
      </p:pic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1621421" y="2571751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3297862" y="2571751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标题 1"/>
          <p:cNvSpPr>
            <a:spLocks noGrp="1" noChangeArrowheads="1"/>
          </p:cNvSpPr>
          <p:nvPr/>
        </p:nvSpPr>
        <p:spPr bwMode="auto">
          <a:xfrm>
            <a:off x="4645757" y="2571750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6373949" y="2574231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3420824" y="330053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1693451" y="3941667"/>
            <a:ext cx="669889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答：买一个地球仪和一个闹钟一共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4952297" y="3304670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28" grpId="0"/>
      <p:bldP spid="31" grpId="0"/>
      <p:bldP spid="32" grpId="0"/>
      <p:bldP spid="33" grpId="0"/>
      <p:bldP spid="35" grpId="0"/>
      <p:bldP spid="36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5845" y="746759"/>
            <a:ext cx="2897995" cy="13681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2229" y="888081"/>
            <a:ext cx="2555553" cy="1169678"/>
          </a:xfrm>
          <a:prstGeom prst="rect">
            <a:avLst/>
          </a:prstGeom>
        </p:spPr>
      </p:pic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1853877" y="2151767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3530318" y="2144623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标题 1"/>
          <p:cNvSpPr>
            <a:spLocks noGrp="1" noChangeArrowheads="1"/>
          </p:cNvSpPr>
          <p:nvPr/>
        </p:nvSpPr>
        <p:spPr bwMode="auto">
          <a:xfrm>
            <a:off x="4878213" y="2158910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6606405" y="2154247"/>
            <a:ext cx="1296144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6670" y="2729810"/>
            <a:ext cx="1594413" cy="1958490"/>
          </a:xfrm>
          <a:prstGeom prst="rect">
            <a:avLst/>
          </a:prstGeom>
        </p:spPr>
      </p:pic>
      <p:grpSp>
        <p:nvGrpSpPr>
          <p:cNvPr id="13" name="组合 4"/>
          <p:cNvGrpSpPr/>
          <p:nvPr/>
        </p:nvGrpSpPr>
        <p:grpSpPr bwMode="auto">
          <a:xfrm>
            <a:off x="2940468" y="2918253"/>
            <a:ext cx="2880320" cy="1168067"/>
            <a:chOff x="2824789" y="1091504"/>
            <a:chExt cx="2506939" cy="7809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780935"/>
            </a:xfrm>
            <a:prstGeom prst="cloudCallout">
              <a:avLst>
                <a:gd name="adj1" fmla="val -49929"/>
                <a:gd name="adj2" fmla="val 44801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3083635" y="1169598"/>
              <a:ext cx="2124918" cy="4506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你还能提出一个什么数学问题？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94950" y="922718"/>
            <a:ext cx="8053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第五代移动通信技术简称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，比现在的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通讯速度更快。李叔叔计划为手机办一个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的套餐使用，请你算一算，哪种套餐更便宜一些？便宜多少钱？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1804050" y="3892043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1627788" y="4432081"/>
            <a:ext cx="6984776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种套餐更便宜一些，便宜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3319976" y="3892043"/>
            <a:ext cx="18002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1624" y="2926694"/>
            <a:ext cx="1700304" cy="208856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24" y="2433172"/>
            <a:ext cx="1465932" cy="100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807808" y="3440525"/>
            <a:ext cx="18002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套餐：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358" y="2433172"/>
            <a:ext cx="1392171" cy="1044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4009343" y="3441733"/>
            <a:ext cx="180020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套餐：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296" y="2328819"/>
            <a:ext cx="2348086" cy="17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  <p:bldP spid="35" grpId="0"/>
      <p:bldP spid="36" grpId="0" bldLvl="0" autoUpdateAnimBg="0"/>
      <p:bldP spid="8" grpId="0" bldLvl="0" autoUpdateAnimBg="0"/>
      <p:bldP spid="10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145" y="77742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900068" y="1453207"/>
            <a:ext cx="7614757" cy="142808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两位数加两位数的口算方法：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可以把两位数拆成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，再分别相加，口算出结果。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2190" y="2934957"/>
            <a:ext cx="71287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两位数减两位数的口算方法：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9801" y="3458177"/>
            <a:ext cx="7685024" cy="10347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可以把减数（或被减数）拆成一个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，然后再计算。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24614" y="750750"/>
            <a:ext cx="5739115" cy="15323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两位数加两位数口算：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可以把两位数拆成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分别相加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，口算出结果。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3563888" y="2264554"/>
            <a:ext cx="1271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54+28=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4809092" y="2249277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82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21596" y="2844386"/>
            <a:ext cx="3372576" cy="184638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1406541" y="3076661"/>
            <a:ext cx="2016224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 flipH="1">
            <a:off x="2051622" y="3486879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2267522" y="3486879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1862259" y="3629754"/>
            <a:ext cx="50323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2307427" y="3629754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Group 28"/>
          <p:cNvGrpSpPr/>
          <p:nvPr/>
        </p:nvGrpSpPr>
        <p:grpSpPr bwMode="auto">
          <a:xfrm flipH="1">
            <a:off x="1617449" y="3589545"/>
            <a:ext cx="489168" cy="593739"/>
            <a:chOff x="0" y="-4"/>
            <a:chExt cx="567" cy="912"/>
          </a:xfrm>
        </p:grpSpPr>
        <p:sp>
          <p:nvSpPr>
            <p:cNvPr id="25" name="Line 29"/>
            <p:cNvSpPr>
              <a:spLocks noChangeShapeType="1"/>
            </p:cNvSpPr>
            <p:nvPr/>
          </p:nvSpPr>
          <p:spPr bwMode="auto">
            <a:xfrm>
              <a:off x="559" y="-4"/>
              <a:ext cx="1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0" y="907"/>
              <a:ext cx="567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 flipV="1">
              <a:off x="0" y="644"/>
              <a:ext cx="0" cy="2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1573431" y="4170856"/>
            <a:ext cx="50323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2651095" y="3072354"/>
            <a:ext cx="577850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2557114" y="3502566"/>
            <a:ext cx="201627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标题 1"/>
          <p:cNvSpPr>
            <a:spLocks noGrp="1" noChangeArrowheads="1"/>
          </p:cNvSpPr>
          <p:nvPr/>
        </p:nvSpPr>
        <p:spPr bwMode="auto">
          <a:xfrm>
            <a:off x="2560646" y="4060086"/>
            <a:ext cx="223229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824539" y="2844386"/>
            <a:ext cx="3531077" cy="184638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5047526" y="2979720"/>
            <a:ext cx="2088257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 flipH="1">
            <a:off x="5046456" y="3356665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 flipH="1">
            <a:off x="5676753" y="3353730"/>
            <a:ext cx="215900" cy="2159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13"/>
          <p:cNvSpPr>
            <a:spLocks noChangeShapeType="1"/>
          </p:cNvSpPr>
          <p:nvPr/>
        </p:nvSpPr>
        <p:spPr bwMode="auto">
          <a:xfrm>
            <a:off x="5262356" y="3356665"/>
            <a:ext cx="160338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5892653" y="3353730"/>
            <a:ext cx="161925" cy="2333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标题 1"/>
          <p:cNvSpPr>
            <a:spLocks noGrp="1" noChangeArrowheads="1"/>
          </p:cNvSpPr>
          <p:nvPr/>
        </p:nvSpPr>
        <p:spPr bwMode="auto">
          <a:xfrm>
            <a:off x="4883178" y="3508870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标题 1"/>
          <p:cNvSpPr>
            <a:spLocks noGrp="1" noChangeArrowheads="1"/>
          </p:cNvSpPr>
          <p:nvPr/>
        </p:nvSpPr>
        <p:spPr bwMode="auto">
          <a:xfrm>
            <a:off x="5460853" y="3496605"/>
            <a:ext cx="5048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标题 1"/>
          <p:cNvSpPr>
            <a:spLocks noGrp="1" noChangeArrowheads="1"/>
          </p:cNvSpPr>
          <p:nvPr/>
        </p:nvSpPr>
        <p:spPr bwMode="auto">
          <a:xfrm>
            <a:off x="5892653" y="3496605"/>
            <a:ext cx="36036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5262356" y="3499540"/>
            <a:ext cx="3587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Group 32"/>
          <p:cNvGrpSpPr/>
          <p:nvPr/>
        </p:nvGrpSpPr>
        <p:grpSpPr bwMode="auto">
          <a:xfrm>
            <a:off x="5135589" y="3859903"/>
            <a:ext cx="622687" cy="145098"/>
            <a:chOff x="0" y="0"/>
            <a:chExt cx="1020" cy="227"/>
          </a:xfrm>
        </p:grpSpPr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34"/>
            <p:cNvSpPr>
              <a:spLocks noChangeShapeType="1"/>
            </p:cNvSpPr>
            <p:nvPr/>
          </p:nvSpPr>
          <p:spPr bwMode="auto">
            <a:xfrm>
              <a:off x="0" y="227"/>
              <a:ext cx="1020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 flipV="1">
              <a:off x="1020" y="0"/>
              <a:ext cx="1" cy="22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Group 36"/>
          <p:cNvGrpSpPr/>
          <p:nvPr/>
        </p:nvGrpSpPr>
        <p:grpSpPr bwMode="auto">
          <a:xfrm>
            <a:off x="5431930" y="3853080"/>
            <a:ext cx="649924" cy="288925"/>
            <a:chOff x="0" y="0"/>
            <a:chExt cx="1022" cy="454"/>
          </a:xfrm>
        </p:grpSpPr>
        <p:sp>
          <p:nvSpPr>
            <p:cNvPr id="47" name="Line 37"/>
            <p:cNvSpPr>
              <a:spLocks noChangeShapeType="1"/>
            </p:cNvSpPr>
            <p:nvPr/>
          </p:nvSpPr>
          <p:spPr bwMode="auto">
            <a:xfrm>
              <a:off x="0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38"/>
            <p:cNvSpPr>
              <a:spLocks noChangeShapeType="1"/>
            </p:cNvSpPr>
            <p:nvPr/>
          </p:nvSpPr>
          <p:spPr bwMode="auto">
            <a:xfrm>
              <a:off x="0" y="453"/>
              <a:ext cx="102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39"/>
            <p:cNvSpPr>
              <a:spLocks noChangeShapeType="1"/>
            </p:cNvSpPr>
            <p:nvPr/>
          </p:nvSpPr>
          <p:spPr bwMode="auto">
            <a:xfrm flipV="1">
              <a:off x="1021" y="0"/>
              <a:ext cx="1" cy="45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标题 1"/>
          <p:cNvSpPr>
            <a:spLocks noGrp="1" noChangeArrowheads="1"/>
          </p:cNvSpPr>
          <p:nvPr/>
        </p:nvSpPr>
        <p:spPr bwMode="auto">
          <a:xfrm>
            <a:off x="5172247" y="4150855"/>
            <a:ext cx="5048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标题 1"/>
          <p:cNvSpPr>
            <a:spLocks noGrp="1" noChangeArrowheads="1"/>
          </p:cNvSpPr>
          <p:nvPr/>
        </p:nvSpPr>
        <p:spPr bwMode="auto">
          <a:xfrm>
            <a:off x="5640240" y="4183284"/>
            <a:ext cx="504825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标题 1"/>
          <p:cNvSpPr>
            <a:spLocks noGrp="1" noChangeArrowheads="1"/>
          </p:cNvSpPr>
          <p:nvPr/>
        </p:nvSpPr>
        <p:spPr bwMode="auto">
          <a:xfrm>
            <a:off x="6299961" y="2978843"/>
            <a:ext cx="57626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标题 1"/>
          <p:cNvSpPr>
            <a:spLocks noGrp="1" noChangeArrowheads="1"/>
          </p:cNvSpPr>
          <p:nvPr/>
        </p:nvSpPr>
        <p:spPr bwMode="auto">
          <a:xfrm>
            <a:off x="6483383" y="3325166"/>
            <a:ext cx="194424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标题 1"/>
          <p:cNvSpPr>
            <a:spLocks noGrp="1" noChangeArrowheads="1"/>
          </p:cNvSpPr>
          <p:nvPr/>
        </p:nvSpPr>
        <p:spPr bwMode="auto">
          <a:xfrm>
            <a:off x="6483383" y="3685529"/>
            <a:ext cx="187223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标题 1"/>
          <p:cNvSpPr>
            <a:spLocks noGrp="1" noChangeArrowheads="1"/>
          </p:cNvSpPr>
          <p:nvPr/>
        </p:nvSpPr>
        <p:spPr bwMode="auto">
          <a:xfrm>
            <a:off x="6483383" y="4045891"/>
            <a:ext cx="216026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6" grpId="0" animBg="1"/>
      <p:bldP spid="17" grpId="0" bldLvl="0" autoUpdateAnimBg="0"/>
      <p:bldP spid="18" grpId="0" animBg="1"/>
      <p:bldP spid="19" grpId="0" animBg="1"/>
      <p:bldP spid="22" grpId="0" bldLvl="0" autoUpdateAnimBg="0"/>
      <p:bldP spid="23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animBg="1"/>
      <p:bldP spid="33" grpId="0" bldLvl="0" autoUpdateAnimBg="0"/>
      <p:bldP spid="34" grpId="0" animBg="1"/>
      <p:bldP spid="35" grpId="0" animBg="1"/>
      <p:bldP spid="36" grpId="0" animBg="1"/>
      <p:bldP spid="37" grpId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50" grpId="0" bldLvl="0" autoUpdateAnimBg="0"/>
      <p:bldP spid="51" grpId="0" bldLvl="0" autoUpdateAnimBg="0"/>
      <p:bldP spid="52" grpId="0" bldLvl="0" autoUpdateAnimBg="0"/>
      <p:bldP spid="53" grpId="0" bldLvl="0" autoUpdateAnimBg="0"/>
      <p:bldP spid="54" grpId="0" bldLvl="0" autoUpdateAnimBg="0"/>
      <p:bldP spid="55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585322" y="822241"/>
            <a:ext cx="7620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8845" y="403561"/>
            <a:ext cx="1477166" cy="1814473"/>
          </a:xfrm>
          <a:prstGeom prst="rect">
            <a:avLst/>
          </a:prstGeom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803892" y="2334773"/>
            <a:ext cx="92170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76+23=      48+29=      14+73=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64+25=      33+25=      14+37=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086610" y="2449084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4593704" y="2440827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6965600" y="2460820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86610" y="3186617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4593703" y="3177158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7071127" y="3171642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8502" y="2119439"/>
            <a:ext cx="1438770" cy="1767309"/>
          </a:xfrm>
          <a:prstGeom prst="rect">
            <a:avLst/>
          </a:prstGeom>
        </p:spPr>
      </p:pic>
      <p:sp>
        <p:nvSpPr>
          <p:cNvPr id="26" name="云形标注 82"/>
          <p:cNvSpPr>
            <a:spLocks noChangeArrowheads="1"/>
          </p:cNvSpPr>
          <p:nvPr/>
        </p:nvSpPr>
        <p:spPr bwMode="auto">
          <a:xfrm>
            <a:off x="5436096" y="842149"/>
            <a:ext cx="2952328" cy="1440160"/>
          </a:xfrm>
          <a:prstGeom prst="cloudCallout">
            <a:avLst>
              <a:gd name="adj1" fmla="val 24150"/>
              <a:gd name="adj2" fmla="val 64641"/>
            </a:avLst>
          </a:prstGeom>
          <a:solidFill>
            <a:schemeClr val="bg1"/>
          </a:solidFill>
          <a:ln w="19050" algn="ctr">
            <a:solidFill>
              <a:srgbClr val="45988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两位数减两位数的口算。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横卷形 1"/>
          <p:cNvSpPr/>
          <p:nvPr/>
        </p:nvSpPr>
        <p:spPr>
          <a:xfrm>
            <a:off x="899592" y="528120"/>
            <a:ext cx="4248472" cy="1862634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可以把减数拆成一个整十数和一个一位数，然后用被减数依次减去这两个数。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341035" y="2142655"/>
            <a:ext cx="1630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28=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5"/>
          <p:cNvSpPr>
            <a:spLocks noChangeArrowheads="1"/>
          </p:cNvSpPr>
          <p:nvPr/>
        </p:nvSpPr>
        <p:spPr bwMode="auto">
          <a:xfrm>
            <a:off x="4892923" y="2126852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915816" y="2936213"/>
            <a:ext cx="294958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763688" y="3723878"/>
            <a:ext cx="5830383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，再算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5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1907704" y="915566"/>
            <a:ext cx="7620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44621" y="565799"/>
            <a:ext cx="1521624" cy="1869083"/>
          </a:xfrm>
          <a:prstGeom prst="rect">
            <a:avLst/>
          </a:prstGeom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929292" y="1753910"/>
            <a:ext cx="92170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54-15=           64-27=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75-17=           74-56=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42-15=           77-29=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3243998" y="1873020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6738774" y="1873019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6733731" y="2610552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250392" y="2610552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3241510" y="3336393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6733731" y="3326346"/>
            <a:ext cx="912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680" y="3003798"/>
            <a:ext cx="1475839" cy="1566768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60811" y="775099"/>
            <a:ext cx="782237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一件上衣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元，一条裤子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元，上衣和裤子一共多少元？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0180" y="1933919"/>
            <a:ext cx="2439763" cy="792088"/>
            <a:chOff x="1772197" y="1923679"/>
            <a:chExt cx="2439763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2197" y="1923679"/>
              <a:ext cx="1050810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823007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771800" y="2037575"/>
            <a:ext cx="57606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求上衣和裤子一共多少元，也就是求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的和是多少，用加法计算。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563489" y="335696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649339" y="3924329"/>
            <a:ext cx="5163818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答：上衣和裤子一共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5148064" y="336578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5054" y="3084782"/>
            <a:ext cx="1425139" cy="1566768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95980" y="834208"/>
            <a:ext cx="77520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一件上衣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元，一条裤子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元，上衣比裤子贵多少元？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7624" y="2069147"/>
            <a:ext cx="2439763" cy="792088"/>
            <a:chOff x="1772197" y="1923679"/>
            <a:chExt cx="2439763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2197" y="1923679"/>
              <a:ext cx="1050810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823007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289244" y="2172803"/>
            <a:ext cx="51845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求上衣比裤子贵多少元，也就是求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多多少，用减法计算。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563489" y="335696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967066" y="3884795"/>
            <a:ext cx="446449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答：上衣比裤子贵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5076056" y="335715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80306" y="901797"/>
            <a:ext cx="79274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篮球比赛，上半场比赛结束，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队得分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队得分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队领先多少分？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3080191" y="249163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2794161" y="3378754"/>
            <a:ext cx="4825133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队领先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4644008" y="249163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08298" y="901797"/>
            <a:ext cx="792740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同学们收集易拉罐，收集了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袋，一袋有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个，一袋有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个，一共有多少个？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3080191" y="249163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2974437" y="3449674"/>
            <a:ext cx="4825133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4644008" y="247187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bldLvl="0" autoUpdateAnimBg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1149</Words>
  <Application>WPS 演示</Application>
  <PresentationFormat>全屏显示(16:9)</PresentationFormat>
  <Paragraphs>247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47</cp:revision>
  <dcterms:created xsi:type="dcterms:W3CDTF">2019-09-02T08:53:00Z</dcterms:created>
  <dcterms:modified xsi:type="dcterms:W3CDTF">2023-09-28T13:42:22Z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5E1E7D5EE2214B91B6C19FB1365317B0_12</vt:lpwstr>
  </property>
  <property fmtid="{D5CDD505-2E9C-101B-9397-08002B2CF9AE}" pid="3" name="KSOProductBuildVer">
    <vt:lpwstr>2052-12.1.0.15374</vt:lpwstr>
  </property>
</Properties>
</file>