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0" r:id="rId6"/>
    <p:sldId id="267" r:id="rId7"/>
    <p:sldId id="268" r:id="rId8"/>
    <p:sldId id="258" r:id="rId9"/>
    <p:sldId id="275" r:id="rId10"/>
    <p:sldId id="276" r:id="rId11"/>
    <p:sldId id="277" r:id="rId12"/>
    <p:sldId id="278" r:id="rId13"/>
    <p:sldId id="279" r:id="rId14"/>
    <p:sldId id="280" r:id="rId15"/>
    <p:sldId id="259" r:id="rId16"/>
    <p:sldId id="261" r:id="rId17"/>
    <p:sldId id="262" r:id="rId18"/>
    <p:sldId id="284" r:id="rId19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8.png"/><Relationship Id="rId3" Type="http://schemas.openxmlformats.org/officeDocument/2006/relationships/image" Target="../media/image75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8.png"/><Relationship Id="rId3" Type="http://schemas.openxmlformats.org/officeDocument/2006/relationships/image" Target="../media/image75.png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42.png"/><Relationship Id="rId11" Type="http://schemas.openxmlformats.org/officeDocument/2006/relationships/image" Target="../media/image41.png"/><Relationship Id="rId10" Type="http://schemas.openxmlformats.org/officeDocument/2006/relationships/image" Target="../media/image4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4.png"/><Relationship Id="rId8" Type="http://schemas.openxmlformats.org/officeDocument/2006/relationships/image" Target="../media/image63.png"/><Relationship Id="rId7" Type="http://schemas.openxmlformats.org/officeDocument/2006/relationships/image" Target="../media/image62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71.png"/><Relationship Id="rId15" Type="http://schemas.openxmlformats.org/officeDocument/2006/relationships/image" Target="../media/image70.png"/><Relationship Id="rId14" Type="http://schemas.openxmlformats.org/officeDocument/2006/relationships/image" Target="../media/image69.png"/><Relationship Id="rId13" Type="http://schemas.openxmlformats.org/officeDocument/2006/relationships/image" Target="../media/image68.png"/><Relationship Id="rId12" Type="http://schemas.openxmlformats.org/officeDocument/2006/relationships/image" Target="../media/image67.png"/><Relationship Id="rId11" Type="http://schemas.openxmlformats.org/officeDocument/2006/relationships/image" Target="../media/image66.png"/><Relationship Id="rId10" Type="http://schemas.openxmlformats.org/officeDocument/2006/relationships/image" Target="../media/image65.png"/><Relationship Id="rId1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5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r>
                    <a:rPr lang="zh-CN" altLang="en-US" sz="5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减</a:t>
                  </a:r>
                  <a:endParaRPr lang="en-US" altLang="zh-CN" sz="5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5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几分之一</a:t>
                  </a:r>
                  <a:endParaRPr lang="zh-CN" altLang="en-US" sz="5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55576" y="1923678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）一共发了这些月饼的几分之几？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875331" y="692667"/>
                <a:ext cx="7461225" cy="12249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中秋节快到了，星星幼儿园买回来一些月饼，发给小班的小朋友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，发给中班的小朋友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331" y="692667"/>
                <a:ext cx="7461225" cy="1224951"/>
              </a:xfrm>
              <a:prstGeom prst="rect">
                <a:avLst/>
              </a:prstGeom>
              <a:blipFill rotWithShape="1">
                <a:blip r:embed="rId1"/>
                <a:stretch>
                  <a:fillRect l="-4" t="-42" r="4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415857" y="2891497"/>
                <a:ext cx="2283664" cy="789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5857" y="2891497"/>
                <a:ext cx="2283664" cy="789832"/>
              </a:xfrm>
              <a:prstGeom prst="rect">
                <a:avLst/>
              </a:prstGeom>
              <a:blipFill rotWithShape="1">
                <a:blip r:embed="rId2"/>
                <a:stretch>
                  <a:fillRect l="-19" t="-43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>
                <a:spLocks noChangeArrowheads="1"/>
              </p:cNvSpPr>
              <p:nvPr/>
            </p:nvSpPr>
            <p:spPr bwMode="auto">
              <a:xfrm>
                <a:off x="1544122" y="3966694"/>
                <a:ext cx="5934459" cy="788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答：一共发了这些月饼的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44122" y="3966694"/>
                <a:ext cx="5934459" cy="788486"/>
              </a:xfrm>
              <a:prstGeom prst="rect">
                <a:avLst/>
              </a:prstGeom>
              <a:blipFill rotWithShape="1">
                <a:blip r:embed="rId3"/>
                <a:stretch>
                  <a:fillRect l="-7" t="-61" r="3" b="3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326" y="1750672"/>
            <a:ext cx="3139564" cy="3139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2867" y="2023774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）中班比小班多发了这些月饼的几分之几？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395380" y="2930420"/>
                <a:ext cx="2796033" cy="788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5380" y="2930420"/>
                <a:ext cx="2796033" cy="788486"/>
              </a:xfrm>
              <a:prstGeom prst="rect">
                <a:avLst/>
              </a:prstGeom>
              <a:blipFill rotWithShape="1">
                <a:blip r:embed="rId1"/>
                <a:stretch>
                  <a:fillRect l="-10" t="-67" r="15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>
                <a:spLocks noChangeArrowheads="1"/>
              </p:cNvSpPr>
              <p:nvPr/>
            </p:nvSpPr>
            <p:spPr bwMode="auto">
              <a:xfrm>
                <a:off x="1541157" y="3852913"/>
                <a:ext cx="5934459" cy="789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答：多发了这些月饼的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41157" y="3852913"/>
                <a:ext cx="5934459" cy="789832"/>
              </a:xfrm>
              <a:prstGeom prst="rect">
                <a:avLst/>
              </a:prstGeom>
              <a:blipFill rotWithShape="1">
                <a:blip r:embed="rId2"/>
                <a:stretch>
                  <a:fillRect t="-47" r="7" b="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2"/>
              <p:cNvSpPr txBox="1"/>
              <p:nvPr/>
            </p:nvSpPr>
            <p:spPr>
              <a:xfrm>
                <a:off x="910495" y="686291"/>
                <a:ext cx="7461225" cy="12249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中秋节快到了，星星幼儿园买回来一些月饼，发给小班的小朋友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，发给中班的小朋友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495" y="686291"/>
                <a:ext cx="7461225" cy="1224951"/>
              </a:xfrm>
              <a:prstGeom prst="rect">
                <a:avLst/>
              </a:prstGeom>
              <a:blipFill rotWithShape="1">
                <a:blip r:embed="rId3"/>
                <a:stretch>
                  <a:fillRect l="-7" t="-40" r="7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326" y="1750672"/>
            <a:ext cx="3139564" cy="3139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2867" y="2059961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）还剩下这些月饼的几分之几？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483698" y="2922155"/>
                <a:ext cx="2217146" cy="788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698" y="2922155"/>
                <a:ext cx="2217146" cy="788486"/>
              </a:xfrm>
              <a:prstGeom prst="rect">
                <a:avLst/>
              </a:prstGeom>
              <a:blipFill rotWithShape="1">
                <a:blip r:embed="rId1"/>
                <a:stretch>
                  <a:fillRect l="-15" t="-66" r="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矩形 31"/>
              <p:cNvSpPr>
                <a:spLocks noChangeArrowheads="1"/>
              </p:cNvSpPr>
              <p:nvPr/>
            </p:nvSpPr>
            <p:spPr bwMode="auto">
              <a:xfrm>
                <a:off x="1483698" y="3791163"/>
                <a:ext cx="5934459" cy="788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答：还剩下这些月饼的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矩形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83698" y="3791163"/>
                <a:ext cx="5934459" cy="788486"/>
              </a:xfrm>
              <a:prstGeom prst="rect">
                <a:avLst/>
              </a:prstGeom>
              <a:blipFill rotWithShape="1">
                <a:blip r:embed="rId2"/>
                <a:stretch>
                  <a:fillRect l="-6" t="-27" r="1" b="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2"/>
              <p:cNvSpPr txBox="1"/>
              <p:nvPr/>
            </p:nvSpPr>
            <p:spPr>
              <a:xfrm>
                <a:off x="910495" y="686291"/>
                <a:ext cx="7461225" cy="12249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中秋节快到了，星星幼儿园买回来一些月饼，发给小班的小朋友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，发给中班的小朋友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495" y="686291"/>
                <a:ext cx="7461225" cy="1224951"/>
              </a:xfrm>
              <a:prstGeom prst="rect">
                <a:avLst/>
              </a:prstGeom>
              <a:blipFill rotWithShape="1">
                <a:blip r:embed="rId3"/>
                <a:stretch>
                  <a:fillRect l="-7" t="-40" r="7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326" y="1750672"/>
            <a:ext cx="3139564" cy="3139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12566" y="1675585"/>
            <a:ext cx="6750402" cy="17919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先把</a:t>
            </a: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写成与减数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分母相同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的分数，再按同分母分数相减的计算方法计算出结果。</a:t>
            </a:r>
            <a:endParaRPr lang="zh-CN" altLang="en-US" sz="2800" b="1" dirty="0">
              <a:ln w="0"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809804" y="739760"/>
            <a:ext cx="5165517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"/>
              <p:cNvSpPr txBox="1"/>
              <p:nvPr/>
            </p:nvSpPr>
            <p:spPr>
              <a:xfrm>
                <a:off x="2189024" y="3467555"/>
                <a:ext cx="1511198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  <m:r>
                      <a:rPr lang="en-US" altLang="zh-CN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9024" y="3467555"/>
                <a:ext cx="1511198" cy="792718"/>
              </a:xfrm>
              <a:prstGeom prst="rect">
                <a:avLst/>
              </a:prstGeom>
              <a:blipFill rotWithShape="1">
                <a:blip r:embed="rId1"/>
                <a:stretch>
                  <a:fillRect l="-12" t="-57" r="5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"/>
              <p:cNvSpPr txBox="1"/>
              <p:nvPr/>
            </p:nvSpPr>
            <p:spPr>
              <a:xfrm>
                <a:off x="3489263" y="3467555"/>
                <a:ext cx="5042340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  <m:r>
                      <a:rPr lang="en-US" altLang="zh-CN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9263" y="3467555"/>
                <a:ext cx="5042340" cy="792718"/>
              </a:xfrm>
              <a:prstGeom prst="rect">
                <a:avLst/>
              </a:prstGeom>
              <a:blipFill rotWithShape="1">
                <a:blip r:embed="rId2"/>
                <a:stretch>
                  <a:fillRect l="-11" t="-57" r="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 bldLvl="0" animBg="1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61"/>
          <p:cNvGrpSpPr/>
          <p:nvPr/>
        </p:nvGrpSpPr>
        <p:grpSpPr>
          <a:xfrm>
            <a:off x="2003425" y="731205"/>
            <a:ext cx="1473200" cy="838201"/>
            <a:chOff x="791" y="1326"/>
            <a:chExt cx="928" cy="528"/>
          </a:xfrm>
        </p:grpSpPr>
        <p:sp>
          <p:nvSpPr>
            <p:cNvPr id="9223" name="文本框 4194"/>
            <p:cNvSpPr txBox="1"/>
            <p:nvPr/>
          </p:nvSpPr>
          <p:spPr>
            <a:xfrm>
              <a:off x="791" y="1326"/>
              <a:ext cx="227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230" name="文本框 4201"/>
                <p:cNvSpPr txBox="1"/>
                <p:nvPr/>
              </p:nvSpPr>
              <p:spPr>
                <a:xfrm>
                  <a:off x="870" y="1354"/>
                  <a:ext cx="738" cy="50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en-US" altLang="zh-CN" sz="2800" b="1" i="1">
                          <a:effectLst/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zh-CN" altLang="en-US" sz="2800" b="1" dirty="0"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＋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a14:m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9230" name="文本框 42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0" y="1354"/>
                  <a:ext cx="738" cy="500"/>
                </a:xfrm>
                <a:prstGeom prst="rect">
                  <a:avLst/>
                </a:prstGeom>
                <a:blipFill rotWithShape="1">
                  <a:blip r:embed="rId1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231" name="文本框 4202"/>
            <p:cNvSpPr txBox="1"/>
            <p:nvPr/>
          </p:nvSpPr>
          <p:spPr>
            <a:xfrm>
              <a:off x="1446" y="1475"/>
              <a:ext cx="273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45574" y="724852"/>
            <a:ext cx="376238" cy="914402"/>
            <a:chOff x="5024" y="2756"/>
            <a:chExt cx="237" cy="576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233" name="文本框 4204"/>
                <p:cNvSpPr txBox="1"/>
                <p:nvPr/>
              </p:nvSpPr>
              <p:spPr>
                <a:xfrm>
                  <a:off x="5024" y="2756"/>
                  <a:ext cx="227" cy="57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9233" name="文本框 420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4" y="2756"/>
                  <a:ext cx="227" cy="574"/>
                </a:xfrm>
                <a:prstGeom prst="rect">
                  <a:avLst/>
                </a:prstGeom>
                <a:blipFill rotWithShape="1">
                  <a:blip r:embed="rId2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234" name="文本框 4205"/>
            <p:cNvSpPr txBox="1"/>
            <p:nvPr/>
          </p:nvSpPr>
          <p:spPr>
            <a:xfrm>
              <a:off x="5080" y="3002"/>
              <a:ext cx="181" cy="33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4261"/>
          <p:cNvGrpSpPr/>
          <p:nvPr/>
        </p:nvGrpSpPr>
        <p:grpSpPr>
          <a:xfrm>
            <a:off x="1911925" y="2774316"/>
            <a:ext cx="2272579" cy="760413"/>
            <a:chOff x="752" y="1322"/>
            <a:chExt cx="1183" cy="479"/>
          </a:xfrm>
        </p:grpSpPr>
        <p:sp>
          <p:nvSpPr>
            <p:cNvPr id="9253" name="文本框 4194"/>
            <p:cNvSpPr txBox="1"/>
            <p:nvPr/>
          </p:nvSpPr>
          <p:spPr>
            <a:xfrm>
              <a:off x="752" y="1322"/>
              <a:ext cx="227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260" name="文本框 4202"/>
                <p:cNvSpPr txBox="1"/>
                <p:nvPr/>
              </p:nvSpPr>
              <p:spPr>
                <a:xfrm>
                  <a:off x="783" y="1364"/>
                  <a:ext cx="1152" cy="43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有（  ）个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9260" name="文本框 420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3" y="1364"/>
                  <a:ext cx="1152" cy="437"/>
                </a:xfrm>
                <a:prstGeom prst="rect">
                  <a:avLst/>
                </a:prstGeom>
                <a:blipFill rotWithShape="1">
                  <a:blip r:embed="rId3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2" name="组合 4261"/>
          <p:cNvGrpSpPr/>
          <p:nvPr/>
        </p:nvGrpSpPr>
        <p:grpSpPr>
          <a:xfrm>
            <a:off x="5272088" y="2758441"/>
            <a:ext cx="2429549" cy="815975"/>
            <a:chOff x="791" y="1322"/>
            <a:chExt cx="1266" cy="514"/>
          </a:xfrm>
        </p:grpSpPr>
        <p:sp>
          <p:nvSpPr>
            <p:cNvPr id="9263" name="文本框 4194"/>
            <p:cNvSpPr txBox="1"/>
            <p:nvPr/>
          </p:nvSpPr>
          <p:spPr>
            <a:xfrm>
              <a:off x="791" y="1322"/>
              <a:ext cx="227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270" name="文本框 4202"/>
                <p:cNvSpPr txBox="1"/>
                <p:nvPr/>
              </p:nvSpPr>
              <p:spPr>
                <a:xfrm>
                  <a:off x="846" y="1402"/>
                  <a:ext cx="1211" cy="43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有（  ）个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9270" name="文本框 420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6" y="1402"/>
                  <a:ext cx="1211" cy="434"/>
                </a:xfrm>
                <a:prstGeom prst="rect">
                  <a:avLst/>
                </a:prstGeom>
                <a:blipFill rotWithShape="1">
                  <a:blip r:embed="rId4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7" name="组合 4261"/>
          <p:cNvGrpSpPr/>
          <p:nvPr/>
        </p:nvGrpSpPr>
        <p:grpSpPr>
          <a:xfrm>
            <a:off x="1892300" y="3690303"/>
            <a:ext cx="2445628" cy="755650"/>
            <a:chOff x="750" y="1322"/>
            <a:chExt cx="1274" cy="476"/>
          </a:xfrm>
        </p:grpSpPr>
        <p:sp>
          <p:nvSpPr>
            <p:cNvPr id="9272" name="文本框 4194"/>
            <p:cNvSpPr txBox="1"/>
            <p:nvPr/>
          </p:nvSpPr>
          <p:spPr>
            <a:xfrm>
              <a:off x="750" y="1446"/>
              <a:ext cx="227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74" name="文本框 4198"/>
            <p:cNvSpPr txBox="1"/>
            <p:nvPr/>
          </p:nvSpPr>
          <p:spPr>
            <a:xfrm>
              <a:off x="1737" y="1322"/>
              <a:ext cx="227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277" name="文本框 4202"/>
                <p:cNvSpPr txBox="1"/>
                <p:nvPr/>
              </p:nvSpPr>
              <p:spPr>
                <a:xfrm>
                  <a:off x="871" y="1364"/>
                  <a:ext cx="1153" cy="43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有（  ）个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9277" name="文本框 420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1" y="1364"/>
                  <a:ext cx="1153" cy="434"/>
                </a:xfrm>
                <a:prstGeom prst="rect">
                  <a:avLst/>
                </a:prstGeom>
                <a:blipFill rotWithShape="1">
                  <a:blip r:embed="rId5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7" name="组合 4261"/>
          <p:cNvGrpSpPr/>
          <p:nvPr/>
        </p:nvGrpSpPr>
        <p:grpSpPr>
          <a:xfrm>
            <a:off x="5254625" y="3674427"/>
            <a:ext cx="2543774" cy="787400"/>
            <a:chOff x="791" y="1322"/>
            <a:chExt cx="1325" cy="496"/>
          </a:xfrm>
        </p:grpSpPr>
        <p:sp>
          <p:nvSpPr>
            <p:cNvPr id="9280" name="文本框 4194"/>
            <p:cNvSpPr txBox="1"/>
            <p:nvPr/>
          </p:nvSpPr>
          <p:spPr>
            <a:xfrm>
              <a:off x="791" y="1322"/>
              <a:ext cx="227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287" name="文本框 4202"/>
                <p:cNvSpPr txBox="1"/>
                <p:nvPr/>
              </p:nvSpPr>
              <p:spPr>
                <a:xfrm>
                  <a:off x="875" y="1384"/>
                  <a:ext cx="1241" cy="43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有（  ）个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9287" name="文本框 420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5" y="1384"/>
                  <a:ext cx="1241" cy="434"/>
                </a:xfrm>
                <a:prstGeom prst="rect">
                  <a:avLst/>
                </a:prstGeom>
                <a:blipFill rotWithShape="1">
                  <a:blip r:embed="rId6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7" name="Text Box 51"/>
          <p:cNvSpPr txBox="1"/>
          <p:nvPr/>
        </p:nvSpPr>
        <p:spPr>
          <a:xfrm>
            <a:off x="2824163" y="2955290"/>
            <a:ext cx="303212" cy="4603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Text Box 51"/>
          <p:cNvSpPr txBox="1"/>
          <p:nvPr/>
        </p:nvSpPr>
        <p:spPr>
          <a:xfrm>
            <a:off x="6270625" y="3002915"/>
            <a:ext cx="303213" cy="4603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Text Box 51"/>
          <p:cNvSpPr txBox="1"/>
          <p:nvPr/>
        </p:nvSpPr>
        <p:spPr>
          <a:xfrm>
            <a:off x="2752725" y="3871278"/>
            <a:ext cx="382588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Text Box 51"/>
          <p:cNvSpPr txBox="1"/>
          <p:nvPr/>
        </p:nvSpPr>
        <p:spPr>
          <a:xfrm>
            <a:off x="6287212" y="3871278"/>
            <a:ext cx="30480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095" y="1439545"/>
            <a:ext cx="5041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" name="组合 4261"/>
          <p:cNvGrpSpPr/>
          <p:nvPr/>
        </p:nvGrpSpPr>
        <p:grpSpPr>
          <a:xfrm>
            <a:off x="5037200" y="725759"/>
            <a:ext cx="1738313" cy="806451"/>
            <a:chOff x="624" y="1326"/>
            <a:chExt cx="1095" cy="508"/>
          </a:xfrm>
        </p:grpSpPr>
        <p:sp>
          <p:nvSpPr>
            <p:cNvPr id="114" name="文本框 4194"/>
            <p:cNvSpPr txBox="1"/>
            <p:nvPr/>
          </p:nvSpPr>
          <p:spPr>
            <a:xfrm>
              <a:off x="791" y="1326"/>
              <a:ext cx="227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5" name="文本框 4201"/>
                <p:cNvSpPr txBox="1"/>
                <p:nvPr/>
              </p:nvSpPr>
              <p:spPr>
                <a:xfrm>
                  <a:off x="624" y="1333"/>
                  <a:ext cx="1001" cy="501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  <m:r>
                        <a:rPr lang="en-US" altLang="zh-CN" sz="2800" b="1" i="1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＋</a:t>
                  </a:r>
                  <a:r>
                    <a:rPr lang="en-US" altLang="zh-CN" sz="2800" b="1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a14:m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15" name="文本框 42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4" y="1333"/>
                  <a:ext cx="1001" cy="501"/>
                </a:xfrm>
                <a:prstGeom prst="rect">
                  <a:avLst/>
                </a:prstGeom>
                <a:blipFill rotWithShape="1">
                  <a:blip r:embed="rId7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6" name="文本框 4202"/>
            <p:cNvSpPr txBox="1"/>
            <p:nvPr/>
          </p:nvSpPr>
          <p:spPr>
            <a:xfrm>
              <a:off x="1446" y="1475"/>
              <a:ext cx="273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6744461" y="719406"/>
            <a:ext cx="360363" cy="914402"/>
            <a:chOff x="5024" y="2756"/>
            <a:chExt cx="227" cy="576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2" name="文本框 4204"/>
                <p:cNvSpPr txBox="1"/>
                <p:nvPr/>
              </p:nvSpPr>
              <p:spPr>
                <a:xfrm>
                  <a:off x="5024" y="2756"/>
                  <a:ext cx="227" cy="57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10</m:t>
                            </m:r>
                          </m:den>
                        </m:f>
                      </m:oMath>
                    </m:oMathPara>
                  </a14:m>
                  <a:endPara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2" name="文本框 420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4" y="2756"/>
                  <a:ext cx="227" cy="574"/>
                </a:xfrm>
                <a:prstGeom prst="rect">
                  <a:avLst/>
                </a:prstGeom>
                <a:blipFill rotWithShape="1">
                  <a:blip r:embed="rId8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3" name="文本框 4205"/>
            <p:cNvSpPr txBox="1"/>
            <p:nvPr/>
          </p:nvSpPr>
          <p:spPr>
            <a:xfrm>
              <a:off x="5080" y="3199"/>
              <a:ext cx="103" cy="13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4" name="组合 4261"/>
          <p:cNvGrpSpPr/>
          <p:nvPr/>
        </p:nvGrpSpPr>
        <p:grpSpPr>
          <a:xfrm>
            <a:off x="1971477" y="1773728"/>
            <a:ext cx="1473200" cy="820738"/>
            <a:chOff x="791" y="1326"/>
            <a:chExt cx="928" cy="517"/>
          </a:xfrm>
        </p:grpSpPr>
        <p:sp>
          <p:nvSpPr>
            <p:cNvPr id="125" name="文本框 4194"/>
            <p:cNvSpPr txBox="1"/>
            <p:nvPr/>
          </p:nvSpPr>
          <p:spPr>
            <a:xfrm>
              <a:off x="791" y="1326"/>
              <a:ext cx="227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6" name="文本框 4201"/>
                <p:cNvSpPr txBox="1"/>
                <p:nvPr/>
              </p:nvSpPr>
              <p:spPr>
                <a:xfrm>
                  <a:off x="933" y="1343"/>
                  <a:ext cx="738" cy="50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-</a:t>
                  </a:r>
                  <a:r>
                    <a:rPr lang="en-US" altLang="zh-CN" sz="2800" b="1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a14:m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6" name="文本框 42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3" y="1343"/>
                  <a:ext cx="738" cy="500"/>
                </a:xfrm>
                <a:prstGeom prst="rect">
                  <a:avLst/>
                </a:prstGeom>
                <a:blipFill rotWithShape="1">
                  <a:blip r:embed="rId9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7" name="文本框 4202"/>
            <p:cNvSpPr txBox="1"/>
            <p:nvPr/>
          </p:nvSpPr>
          <p:spPr>
            <a:xfrm>
              <a:off x="1446" y="1475"/>
              <a:ext cx="273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400926" y="1767374"/>
            <a:ext cx="373063" cy="1350965"/>
            <a:chOff x="5016" y="2756"/>
            <a:chExt cx="235" cy="851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9" name="文本框 4204"/>
                <p:cNvSpPr txBox="1"/>
                <p:nvPr/>
              </p:nvSpPr>
              <p:spPr>
                <a:xfrm>
                  <a:off x="5024" y="2756"/>
                  <a:ext cx="227" cy="57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9" name="文本框 420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4" y="2756"/>
                  <a:ext cx="227" cy="574"/>
                </a:xfrm>
                <a:prstGeom prst="rect">
                  <a:avLst/>
                </a:prstGeom>
                <a:blipFill rotWithShape="1">
                  <a:blip r:embed="rId10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0" name="文本框 4205"/>
            <p:cNvSpPr txBox="1"/>
            <p:nvPr/>
          </p:nvSpPr>
          <p:spPr>
            <a:xfrm>
              <a:off x="5016" y="3277"/>
              <a:ext cx="88" cy="33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1" name="组合 4261"/>
          <p:cNvGrpSpPr/>
          <p:nvPr/>
        </p:nvGrpSpPr>
        <p:grpSpPr>
          <a:xfrm>
            <a:off x="5179877" y="1768284"/>
            <a:ext cx="1589088" cy="814389"/>
            <a:chOff x="734" y="1326"/>
            <a:chExt cx="1001" cy="513"/>
          </a:xfrm>
        </p:grpSpPr>
        <p:sp>
          <p:nvSpPr>
            <p:cNvPr id="132" name="文本框 4194"/>
            <p:cNvSpPr txBox="1"/>
            <p:nvPr/>
          </p:nvSpPr>
          <p:spPr>
            <a:xfrm>
              <a:off x="791" y="1326"/>
              <a:ext cx="227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3" name="文本框 4201"/>
                <p:cNvSpPr txBox="1"/>
                <p:nvPr/>
              </p:nvSpPr>
              <p:spPr>
                <a:xfrm>
                  <a:off x="734" y="1338"/>
                  <a:ext cx="1001" cy="501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12</m:t>
                          </m:r>
                        </m:den>
                      </m:f>
                      <m:r>
                        <a:rPr lang="en-US" altLang="zh-CN" sz="28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en-US" altLang="zh-CN" sz="2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-</a:t>
                  </a:r>
                  <a:r>
                    <a:rPr lang="en-US" altLang="zh-CN" sz="2800" b="1" dirty="0">
                      <a:solidFill>
                        <a:schemeClr val="tx1"/>
                      </a:solidFill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12</m:t>
                          </m:r>
                        </m:den>
                      </m:f>
                    </m:oMath>
                  </a14:m>
                  <a:endPara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33" name="文本框 42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4" y="1338"/>
                  <a:ext cx="1001" cy="501"/>
                </a:xfrm>
                <a:prstGeom prst="rect">
                  <a:avLst/>
                </a:prstGeom>
                <a:blipFill rotWithShape="1">
                  <a:blip r:embed="rId11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4" name="文本框 4202"/>
            <p:cNvSpPr txBox="1"/>
            <p:nvPr/>
          </p:nvSpPr>
          <p:spPr>
            <a:xfrm>
              <a:off x="1446" y="1475"/>
              <a:ext cx="273" cy="2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712513" y="1761931"/>
            <a:ext cx="360363" cy="1292228"/>
            <a:chOff x="5024" y="2756"/>
            <a:chExt cx="227" cy="81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6" name="文本框 4204"/>
                <p:cNvSpPr txBox="1"/>
                <p:nvPr/>
              </p:nvSpPr>
              <p:spPr>
                <a:xfrm>
                  <a:off x="5024" y="2756"/>
                  <a:ext cx="227" cy="571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12</m:t>
                            </m:r>
                          </m:den>
                        </m:f>
                      </m:oMath>
                    </m:oMathPara>
                  </a14:m>
                  <a:endPara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36" name="文本框 420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4" y="2756"/>
                  <a:ext cx="227" cy="571"/>
                </a:xfrm>
                <a:prstGeom prst="rect">
                  <a:avLst/>
                </a:prstGeom>
                <a:blipFill rotWithShape="1">
                  <a:blip r:embed="rId12"/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7" name="文本框 4205"/>
            <p:cNvSpPr txBox="1"/>
            <p:nvPr/>
          </p:nvSpPr>
          <p:spPr>
            <a:xfrm>
              <a:off x="5080" y="3240"/>
              <a:ext cx="29" cy="33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19" grpId="0"/>
      <p:bldP spid="120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781424" y="941352"/>
            <a:ext cx="2718567" cy="978538"/>
            <a:chOff x="1691680" y="446314"/>
            <a:chExt cx="2088232" cy="97853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矩形 11"/>
                <p:cNvSpPr/>
                <p:nvPr/>
              </p:nvSpPr>
              <p:spPr>
                <a:xfrm>
                  <a:off x="1691680" y="446314"/>
                  <a:ext cx="1219911" cy="97853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14:m>
                    <m:oMath xmlns:m="http://schemas.openxmlformats.org/officeDocument/2006/math">
                      <m:r>
                        <a:rPr lang="en-US" altLang="zh-CN" sz="4000" b="1" i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=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" name="矩形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1680" y="446314"/>
                  <a:ext cx="1219911" cy="978538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直接连接符 12"/>
            <p:cNvCxnSpPr/>
            <p:nvPr/>
          </p:nvCxnSpPr>
          <p:spPr>
            <a:xfrm>
              <a:off x="2771800" y="1312466"/>
              <a:ext cx="100811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7" name="AutoShape 27"/>
          <p:cNvSpPr>
            <a:spLocks noChangeArrowheads="1"/>
          </p:cNvSpPr>
          <p:nvPr/>
        </p:nvSpPr>
        <p:spPr bwMode="auto">
          <a:xfrm>
            <a:off x="2119835" y="2258873"/>
            <a:ext cx="3447900" cy="705513"/>
          </a:xfrm>
          <a:prstGeom prst="wedgeRoundRectCallout">
            <a:avLst>
              <a:gd name="adj1" fmla="val -55449"/>
              <a:gd name="adj2" fmla="val -7176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ts val="1500"/>
              </a:spcAft>
              <a:buFontTx/>
              <a:buNone/>
              <a:defRPr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可以看作是多少？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9" b="4939"/>
          <a:stretch>
            <a:fillRect/>
          </a:stretch>
        </p:blipFill>
        <p:spPr>
          <a:xfrm>
            <a:off x="6977588" y="2738040"/>
            <a:ext cx="1730583" cy="155963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523430" y="1812370"/>
            <a:ext cx="1612980" cy="13609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AutoShape 27"/>
              <p:cNvSpPr>
                <a:spLocks noChangeArrowheads="1"/>
              </p:cNvSpPr>
              <p:nvPr/>
            </p:nvSpPr>
            <p:spPr bwMode="auto">
              <a:xfrm>
                <a:off x="1727075" y="3303369"/>
                <a:ext cx="4992072" cy="877049"/>
              </a:xfrm>
              <a:prstGeom prst="wedgeRoundRectCallout">
                <a:avLst>
                  <a:gd name="adj1" fmla="val 58098"/>
                  <a:gd name="adj2" fmla="val -35978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357B69"/>
                </a:solidFill>
                <a:miter lim="800000"/>
              </a:ln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r>
                  <a:rPr lang="en-US" altLang="zh-CN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可以看作是</a:t>
                </a:r>
                <a:r>
                  <a:rPr lang="en-US" altLang="zh-CN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，就是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7075" y="3303369"/>
                <a:ext cx="4992072" cy="877049"/>
              </a:xfrm>
              <a:prstGeom prst="wedgeRoundRectCallout">
                <a:avLst>
                  <a:gd name="adj1" fmla="val 58098"/>
                  <a:gd name="adj2" fmla="val -35978"/>
                  <a:gd name="adj3" fmla="val 16667"/>
                </a:avLst>
              </a:prstGeom>
              <a:blipFill rotWithShape="1">
                <a:blip r:embed="rId4"/>
                <a:stretch>
                  <a:fillRect l="-201" t="-1097" r="-8849" b="-1062"/>
                </a:stretch>
              </a:blipFill>
              <a:ln w="19050">
                <a:solidFill>
                  <a:srgbClr val="357B69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5108838" y="2067694"/>
            <a:ext cx="1765745" cy="1205800"/>
            <a:chOff x="5414880" y="2067694"/>
            <a:chExt cx="1765745" cy="1205800"/>
          </a:xfrm>
        </p:grpSpPr>
        <p:grpSp>
          <p:nvGrpSpPr>
            <p:cNvPr id="15" name="组合 14"/>
            <p:cNvGrpSpPr/>
            <p:nvPr/>
          </p:nvGrpSpPr>
          <p:grpSpPr>
            <a:xfrm>
              <a:off x="5974825" y="2067694"/>
              <a:ext cx="1205800" cy="1205800"/>
              <a:chOff x="5747172" y="2067694"/>
              <a:chExt cx="1205800" cy="1205800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747172" y="2067694"/>
                <a:ext cx="1205800" cy="1205800"/>
                <a:chOff x="4067944" y="2067694"/>
                <a:chExt cx="1205800" cy="1205800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4067944" y="2067694"/>
                  <a:ext cx="1205800" cy="1205800"/>
                </a:xfrm>
                <a:prstGeom prst="ellipse">
                  <a:avLst/>
                </a:prstGeom>
                <a:solidFill>
                  <a:srgbClr val="F4D82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>
                  <a:stCxn id="29" idx="4"/>
                  <a:endCxn id="29" idx="0"/>
                </p:cNvCxnSpPr>
                <p:nvPr/>
              </p:nvCxnSpPr>
              <p:spPr>
                <a:xfrm flipV="1">
                  <a:off x="4670844" y="2067694"/>
                  <a:ext cx="0" cy="1205800"/>
                </a:xfrm>
                <a:prstGeom prst="line">
                  <a:avLst/>
                </a:prstGeom>
                <a:ln w="19050">
                  <a:prstDash val="sysDot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>
                  <a:stCxn id="29" idx="6"/>
                  <a:endCxn id="29" idx="2"/>
                </p:cNvCxnSpPr>
                <p:nvPr/>
              </p:nvCxnSpPr>
              <p:spPr>
                <a:xfrm flipH="1">
                  <a:off x="4067944" y="2670594"/>
                  <a:ext cx="1205800" cy="0"/>
                </a:xfrm>
                <a:prstGeom prst="line">
                  <a:avLst/>
                </a:prstGeom>
                <a:ln w="19050">
                  <a:prstDash val="sysDot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任意多边形: 形状 43"/>
              <p:cNvSpPr/>
              <p:nvPr/>
            </p:nvSpPr>
            <p:spPr>
              <a:xfrm>
                <a:off x="6350072" y="2083695"/>
                <a:ext cx="602900" cy="602900"/>
              </a:xfrm>
              <a:custGeom>
                <a:avLst/>
                <a:gdLst>
                  <a:gd name="connsiteX0" fmla="*/ 0 w 602900"/>
                  <a:gd name="connsiteY0" fmla="*/ 602900 h 602900"/>
                  <a:gd name="connsiteX1" fmla="*/ 0 w 602900"/>
                  <a:gd name="connsiteY1" fmla="*/ 0 h 602900"/>
                  <a:gd name="connsiteX2" fmla="*/ 602900 w 602900"/>
                  <a:gd name="connsiteY2" fmla="*/ 602900 h 602900"/>
                  <a:gd name="connsiteX3" fmla="*/ 0 w 602900"/>
                  <a:gd name="connsiteY3" fmla="*/ 602900 h 60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00" h="602900">
                    <a:moveTo>
                      <a:pt x="0" y="602900"/>
                    </a:moveTo>
                    <a:lnTo>
                      <a:pt x="0" y="0"/>
                    </a:lnTo>
                    <a:cubicBezTo>
                      <a:pt x="332972" y="0"/>
                      <a:pt x="602900" y="269928"/>
                      <a:pt x="602900" y="602900"/>
                    </a:cubicBezTo>
                    <a:lnTo>
                      <a:pt x="0" y="6029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箭头: 右 45"/>
            <p:cNvSpPr/>
            <p:nvPr/>
          </p:nvSpPr>
          <p:spPr>
            <a:xfrm>
              <a:off x="5414880" y="2551335"/>
              <a:ext cx="422495" cy="230246"/>
            </a:xfrm>
            <a:prstGeom prst="rightArrow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1853759" y="2067694"/>
            <a:ext cx="1205800" cy="1205800"/>
          </a:xfrm>
          <a:prstGeom prst="ellipse">
            <a:avLst/>
          </a:prstGeom>
          <a:solidFill>
            <a:srgbClr val="F4D8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199483" y="2067694"/>
            <a:ext cx="1768219" cy="1205800"/>
            <a:chOff x="3505525" y="2067694"/>
            <a:chExt cx="1768219" cy="1205800"/>
          </a:xfrm>
        </p:grpSpPr>
        <p:grpSp>
          <p:nvGrpSpPr>
            <p:cNvPr id="10" name="组合 9"/>
            <p:cNvGrpSpPr/>
            <p:nvPr/>
          </p:nvGrpSpPr>
          <p:grpSpPr>
            <a:xfrm>
              <a:off x="4067944" y="2067694"/>
              <a:ext cx="1205800" cy="1205800"/>
              <a:chOff x="4067944" y="2067694"/>
              <a:chExt cx="1205800" cy="12058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4067944" y="2067694"/>
                <a:ext cx="1205800" cy="1205800"/>
              </a:xfrm>
              <a:prstGeom prst="ellipse">
                <a:avLst/>
              </a:prstGeom>
              <a:solidFill>
                <a:srgbClr val="F4D82A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>
                <a:stCxn id="19" idx="4"/>
                <a:endCxn id="19" idx="0"/>
              </p:cNvCxnSpPr>
              <p:nvPr/>
            </p:nvCxnSpPr>
            <p:spPr>
              <a:xfrm flipV="1">
                <a:off x="4670844" y="2067694"/>
                <a:ext cx="0" cy="1205800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stCxn id="19" idx="6"/>
                <a:endCxn id="19" idx="2"/>
              </p:cNvCxnSpPr>
              <p:nvPr/>
            </p:nvCxnSpPr>
            <p:spPr>
              <a:xfrm flipH="1">
                <a:off x="4067944" y="2670594"/>
                <a:ext cx="1205800" cy="0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5" name="箭头: 右 44"/>
            <p:cNvSpPr/>
            <p:nvPr/>
          </p:nvSpPr>
          <p:spPr>
            <a:xfrm>
              <a:off x="3505525" y="2554285"/>
              <a:ext cx="422495" cy="230246"/>
            </a:xfrm>
            <a:prstGeom prst="rightArrow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Text Box 45"/>
          <p:cNvSpPr txBox="1">
            <a:spLocks noChangeArrowheads="1"/>
          </p:cNvSpPr>
          <p:nvPr/>
        </p:nvSpPr>
        <p:spPr bwMode="auto">
          <a:xfrm>
            <a:off x="3619464" y="3487916"/>
            <a:ext cx="7439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45"/>
          <p:cNvSpPr txBox="1">
            <a:spLocks noChangeArrowheads="1"/>
          </p:cNvSpPr>
          <p:nvPr/>
        </p:nvSpPr>
        <p:spPr bwMode="auto">
          <a:xfrm>
            <a:off x="2268740" y="3496567"/>
            <a:ext cx="7439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45"/>
          <p:cNvSpPr txBox="1">
            <a:spLocks noChangeArrowheads="1"/>
          </p:cNvSpPr>
          <p:nvPr/>
        </p:nvSpPr>
        <p:spPr bwMode="auto">
          <a:xfrm>
            <a:off x="5803230" y="3506804"/>
            <a:ext cx="7439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781424" y="941352"/>
            <a:ext cx="2718567" cy="978538"/>
            <a:chOff x="1691680" y="446314"/>
            <a:chExt cx="2088232" cy="97853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1" name="矩形 40"/>
                <p:cNvSpPr/>
                <p:nvPr/>
              </p:nvSpPr>
              <p:spPr>
                <a:xfrm>
                  <a:off x="1691680" y="446314"/>
                  <a:ext cx="1219911" cy="97853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14:m>
                    <m:oMath xmlns:m="http://schemas.openxmlformats.org/officeDocument/2006/math">
                      <m:r>
                        <a:rPr lang="en-US" altLang="zh-CN" sz="4000" b="1" i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=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1" name="矩形 4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1680" y="446314"/>
                  <a:ext cx="1219911" cy="978538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3" name="直接连接符 42"/>
            <p:cNvCxnSpPr/>
            <p:nvPr/>
          </p:nvCxnSpPr>
          <p:spPr>
            <a:xfrm>
              <a:off x="2771800" y="1284624"/>
              <a:ext cx="100811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3203558" y="3353167"/>
                <a:ext cx="2262812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558" y="3353167"/>
                <a:ext cx="2262812" cy="792718"/>
              </a:xfrm>
              <a:prstGeom prst="rect">
                <a:avLst/>
              </a:prstGeom>
              <a:blipFill rotWithShape="1">
                <a:blip r:embed="rId2"/>
                <a:stretch>
                  <a:fillRect l="-27" t="-46" r="13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TextBox 61"/>
              <p:cNvSpPr txBox="1"/>
              <p:nvPr/>
            </p:nvSpPr>
            <p:spPr>
              <a:xfrm>
                <a:off x="5384550" y="3382577"/>
                <a:ext cx="2325208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550" y="3382577"/>
                <a:ext cx="2325208" cy="792718"/>
              </a:xfrm>
              <a:prstGeom prst="rect">
                <a:avLst/>
              </a:prstGeom>
              <a:blipFill rotWithShape="1">
                <a:blip r:embed="rId3"/>
                <a:stretch>
                  <a:fillRect l="-17" t="-72" r="10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8" grpId="0"/>
      <p:bldP spid="49" grpId="0"/>
      <p:bldP spid="51" grpId="0"/>
      <p:bldP spid="2" grpId="0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26425" y="2396760"/>
            <a:ext cx="5323283" cy="1907253"/>
          </a:xfrm>
          <a:prstGeom prst="rect">
            <a:avLst/>
          </a:prstGeom>
          <a:solidFill>
            <a:schemeClr val="bg1"/>
          </a:solidFill>
          <a:ln w="28575">
            <a:solidFill>
              <a:srgbClr val="357B69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先把</a:t>
            </a: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写成与减数分母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的分数，再按同分母分数相减的计算方法计算出结果。</a:t>
            </a:r>
            <a:endParaRPr lang="zh-CN" altLang="en-US" sz="28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71" b="-6293"/>
          <a:stretch>
            <a:fillRect/>
          </a:stretch>
        </p:blipFill>
        <p:spPr>
          <a:xfrm>
            <a:off x="413445" y="2273426"/>
            <a:ext cx="1612980" cy="215391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45486" y="839487"/>
            <a:ext cx="705302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用自己的话说一说：被减数是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时，分数的减法应该怎么计算？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881367" y="846857"/>
            <a:ext cx="39604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看图计算。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717569" y="2798439"/>
            <a:ext cx="3960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59303" y="1518623"/>
            <a:ext cx="11221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3143766" y="2767661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3809278" y="3481230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1848461" y="4167296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6114892" y="3481230"/>
            <a:ext cx="224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933596" y="1370077"/>
            <a:ext cx="1013905" cy="1013905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箭头连接符 34"/>
          <p:cNvCxnSpPr/>
          <p:nvPr/>
        </p:nvCxnSpPr>
        <p:spPr>
          <a:xfrm flipV="1">
            <a:off x="4118743" y="1901973"/>
            <a:ext cx="551821" cy="1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任意多边形: 形状 58"/>
          <p:cNvSpPr/>
          <p:nvPr/>
        </p:nvSpPr>
        <p:spPr>
          <a:xfrm rot="8640000">
            <a:off x="5444476" y="1562837"/>
            <a:ext cx="1013120" cy="801105"/>
          </a:xfrm>
          <a:custGeom>
            <a:avLst/>
            <a:gdLst>
              <a:gd name="connsiteX0" fmla="*/ 0 w 1013120"/>
              <a:gd name="connsiteY0" fmla="*/ 484961 h 801105"/>
              <a:gd name="connsiteX1" fmla="*/ 12242 w 1013120"/>
              <a:gd name="connsiteY1" fmla="*/ 392068 h 801105"/>
              <a:gd name="connsiteX2" fmla="*/ 95998 w 1013120"/>
              <a:gd name="connsiteY2" fmla="*/ 209009 h 801105"/>
              <a:gd name="connsiteX3" fmla="*/ 804111 w 1013120"/>
              <a:gd name="connsiteY3" fmla="*/ 96855 h 801105"/>
              <a:gd name="connsiteX4" fmla="*/ 967986 w 1013120"/>
              <a:gd name="connsiteY4" fmla="*/ 716257 h 801105"/>
              <a:gd name="connsiteX5" fmla="*/ 918518 w 1013120"/>
              <a:gd name="connsiteY5" fmla="*/ 801105 h 801105"/>
              <a:gd name="connsiteX6" fmla="*/ 483383 w 1013120"/>
              <a:gd name="connsiteY6" fmla="*/ 484961 h 801105"/>
              <a:gd name="connsiteX7" fmla="*/ 0 w 1013120"/>
              <a:gd name="connsiteY7" fmla="*/ 484961 h 80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120" h="801105">
                <a:moveTo>
                  <a:pt x="0" y="484961"/>
                </a:moveTo>
                <a:lnTo>
                  <a:pt x="12242" y="392068"/>
                </a:lnTo>
                <a:cubicBezTo>
                  <a:pt x="27137" y="327921"/>
                  <a:pt x="54856" y="265636"/>
                  <a:pt x="95998" y="209009"/>
                </a:cubicBezTo>
                <a:cubicBezTo>
                  <a:pt x="260568" y="-17502"/>
                  <a:pt x="577601" y="-67715"/>
                  <a:pt x="804111" y="96855"/>
                </a:cubicBezTo>
                <a:cubicBezTo>
                  <a:pt x="1002308" y="240853"/>
                  <a:pt x="1065527" y="501581"/>
                  <a:pt x="967986" y="716257"/>
                </a:cubicBezTo>
                <a:lnTo>
                  <a:pt x="918518" y="801105"/>
                </a:lnTo>
                <a:lnTo>
                  <a:pt x="483383" y="484961"/>
                </a:lnTo>
                <a:lnTo>
                  <a:pt x="0" y="484961"/>
                </a:lnTo>
                <a:close/>
              </a:path>
            </a:pathLst>
          </a:cu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5199993" y="1283100"/>
            <a:ext cx="1086806" cy="1009764"/>
            <a:chOff x="5182213" y="1495825"/>
            <a:chExt cx="1086806" cy="1009764"/>
          </a:xfrm>
        </p:grpSpPr>
        <p:sp>
          <p:nvSpPr>
            <p:cNvPr id="61" name="任意多边形: 形状 60"/>
            <p:cNvSpPr/>
            <p:nvPr/>
          </p:nvSpPr>
          <p:spPr>
            <a:xfrm rot="8640000">
              <a:off x="5281962" y="1535299"/>
              <a:ext cx="919375" cy="529016"/>
            </a:xfrm>
            <a:custGeom>
              <a:avLst/>
              <a:gdLst>
                <a:gd name="connsiteX0" fmla="*/ 209009 w 919375"/>
                <a:gd name="connsiteY0" fmla="*/ 432161 h 529016"/>
                <a:gd name="connsiteX1" fmla="*/ 297 w 919375"/>
                <a:gd name="connsiteY1" fmla="*/ 4248 h 529016"/>
                <a:gd name="connsiteX2" fmla="*/ 857 w 919375"/>
                <a:gd name="connsiteY2" fmla="*/ 0 h 529016"/>
                <a:gd name="connsiteX3" fmla="*/ 484240 w 919375"/>
                <a:gd name="connsiteY3" fmla="*/ 0 h 529016"/>
                <a:gd name="connsiteX4" fmla="*/ 919375 w 919375"/>
                <a:gd name="connsiteY4" fmla="*/ 316144 h 529016"/>
                <a:gd name="connsiteX5" fmla="*/ 917122 w 919375"/>
                <a:gd name="connsiteY5" fmla="*/ 320007 h 529016"/>
                <a:gd name="connsiteX6" fmla="*/ 209009 w 919375"/>
                <a:gd name="connsiteY6" fmla="*/ 432161 h 52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9375" h="529016">
                  <a:moveTo>
                    <a:pt x="209009" y="432161"/>
                  </a:moveTo>
                  <a:cubicBezTo>
                    <a:pt x="67440" y="329305"/>
                    <a:pt x="-5262" y="166893"/>
                    <a:pt x="297" y="4248"/>
                  </a:cubicBezTo>
                  <a:lnTo>
                    <a:pt x="857" y="0"/>
                  </a:lnTo>
                  <a:lnTo>
                    <a:pt x="484240" y="0"/>
                  </a:lnTo>
                  <a:lnTo>
                    <a:pt x="919375" y="316144"/>
                  </a:lnTo>
                  <a:lnTo>
                    <a:pt x="917122" y="320007"/>
                  </a:lnTo>
                  <a:cubicBezTo>
                    <a:pt x="752553" y="546517"/>
                    <a:pt x="435520" y="596730"/>
                    <a:pt x="209009" y="43216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 flipV="1">
              <a:off x="5647786" y="1554312"/>
              <a:ext cx="220358" cy="483578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 flipV="1">
              <a:off x="5879255" y="2082377"/>
              <a:ext cx="389764" cy="344382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5647786" y="2114699"/>
              <a:ext cx="273690" cy="390890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6" name="任意多边形: 形状 65"/>
            <p:cNvSpPr/>
            <p:nvPr/>
          </p:nvSpPr>
          <p:spPr>
            <a:xfrm rot="8640000">
              <a:off x="5182213" y="1495825"/>
              <a:ext cx="1061456" cy="610771"/>
            </a:xfrm>
            <a:custGeom>
              <a:avLst/>
              <a:gdLst>
                <a:gd name="connsiteX0" fmla="*/ 209009 w 919375"/>
                <a:gd name="connsiteY0" fmla="*/ 432161 h 529016"/>
                <a:gd name="connsiteX1" fmla="*/ 297 w 919375"/>
                <a:gd name="connsiteY1" fmla="*/ 4248 h 529016"/>
                <a:gd name="connsiteX2" fmla="*/ 857 w 919375"/>
                <a:gd name="connsiteY2" fmla="*/ 0 h 529016"/>
                <a:gd name="connsiteX3" fmla="*/ 484240 w 919375"/>
                <a:gd name="connsiteY3" fmla="*/ 0 h 529016"/>
                <a:gd name="connsiteX4" fmla="*/ 919375 w 919375"/>
                <a:gd name="connsiteY4" fmla="*/ 316144 h 529016"/>
                <a:gd name="connsiteX5" fmla="*/ 917122 w 919375"/>
                <a:gd name="connsiteY5" fmla="*/ 320007 h 529016"/>
                <a:gd name="connsiteX6" fmla="*/ 209009 w 919375"/>
                <a:gd name="connsiteY6" fmla="*/ 432161 h 52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9375" h="529016">
                  <a:moveTo>
                    <a:pt x="209009" y="432161"/>
                  </a:moveTo>
                  <a:cubicBezTo>
                    <a:pt x="67440" y="329305"/>
                    <a:pt x="-5262" y="166893"/>
                    <a:pt x="297" y="4248"/>
                  </a:cubicBezTo>
                  <a:lnTo>
                    <a:pt x="857" y="0"/>
                  </a:lnTo>
                  <a:lnTo>
                    <a:pt x="484240" y="0"/>
                  </a:lnTo>
                  <a:lnTo>
                    <a:pt x="919375" y="316144"/>
                  </a:lnTo>
                  <a:lnTo>
                    <a:pt x="917122" y="320007"/>
                  </a:lnTo>
                  <a:cubicBezTo>
                    <a:pt x="752553" y="546517"/>
                    <a:pt x="435520" y="596730"/>
                    <a:pt x="209009" y="432161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1388310" y="3342366"/>
                <a:ext cx="6906993" cy="1484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可以看作是（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，减（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，是（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8310" y="3342366"/>
                <a:ext cx="6906993" cy="1484637"/>
              </a:xfrm>
              <a:prstGeom prst="rect">
                <a:avLst/>
              </a:prstGeom>
              <a:blipFill rotWithShape="1">
                <a:blip r:embed="rId1"/>
                <a:stretch>
                  <a:fillRect l="-3" t="-24" r="4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矩形 4"/>
              <p:cNvSpPr>
                <a:spLocks noChangeArrowheads="1"/>
              </p:cNvSpPr>
              <p:nvPr/>
            </p:nvSpPr>
            <p:spPr bwMode="auto">
              <a:xfrm>
                <a:off x="4404995" y="2542197"/>
                <a:ext cx="276445" cy="936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04995" y="2542197"/>
                <a:ext cx="276445" cy="936154"/>
              </a:xfrm>
              <a:prstGeom prst="rect">
                <a:avLst/>
              </a:prstGeom>
              <a:blipFill rotWithShape="1">
                <a:blip r:embed="rId2"/>
                <a:stretch>
                  <a:fillRect t="-31" r="80" b="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4"/>
              <p:cNvSpPr>
                <a:spLocks noChangeArrowheads="1"/>
              </p:cNvSpPr>
              <p:nvPr/>
            </p:nvSpPr>
            <p:spPr bwMode="auto">
              <a:xfrm>
                <a:off x="5621206" y="2527922"/>
                <a:ext cx="276445" cy="936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21206" y="2527922"/>
                <a:ext cx="276445" cy="936154"/>
              </a:xfrm>
              <a:prstGeom prst="rect">
                <a:avLst/>
              </a:prstGeom>
              <a:blipFill rotWithShape="1">
                <a:blip r:embed="rId3"/>
                <a:stretch>
                  <a:fillRect l="-67" t="-66" r="147" b="1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  <p:bldP spid="34" grpId="0"/>
      <p:bldP spid="26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467544" y="722972"/>
            <a:ext cx="6840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763687" y="1066185"/>
            <a:ext cx="2052230" cy="130723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4514177" y="984582"/>
            <a:ext cx="2184262" cy="1390454"/>
            <a:chOff x="1634956" y="982969"/>
            <a:chExt cx="2184262" cy="1390454"/>
          </a:xfrm>
        </p:grpSpPr>
        <p:grpSp>
          <p:nvGrpSpPr>
            <p:cNvPr id="75" name="组合 74"/>
            <p:cNvGrpSpPr/>
            <p:nvPr/>
          </p:nvGrpSpPr>
          <p:grpSpPr>
            <a:xfrm>
              <a:off x="1634956" y="982969"/>
              <a:ext cx="2184262" cy="1390454"/>
              <a:chOff x="1751503" y="1151458"/>
              <a:chExt cx="1428553" cy="909386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2283816" y="1205883"/>
                <a:ext cx="894080" cy="85496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51503" y="1151458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1751503" y="1584129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2283816" y="1633362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282735" y="1203289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731936" y="1205884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726119" y="1633364"/>
                <a:ext cx="448120" cy="427480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6" name="直接连接符 75"/>
            <p:cNvCxnSpPr>
              <a:endCxn id="78" idx="3"/>
            </p:cNvCxnSpPr>
            <p:nvPr/>
          </p:nvCxnSpPr>
          <p:spPr>
            <a:xfrm>
              <a:off x="3104526" y="1719801"/>
              <a:ext cx="711390" cy="4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endCxn id="78" idx="0"/>
            </p:cNvCxnSpPr>
            <p:nvPr/>
          </p:nvCxnSpPr>
          <p:spPr>
            <a:xfrm flipV="1">
              <a:off x="3132391" y="1066186"/>
              <a:ext cx="0" cy="645683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2" name="矩形 81"/>
          <p:cNvSpPr/>
          <p:nvPr/>
        </p:nvSpPr>
        <p:spPr>
          <a:xfrm>
            <a:off x="4440879" y="926485"/>
            <a:ext cx="819313" cy="1445321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3852409" y="1668813"/>
            <a:ext cx="551821" cy="1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2717569" y="2798439"/>
            <a:ext cx="3960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3143766" y="2767661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3809278" y="3481230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2200799" y="4158907"/>
            <a:ext cx="27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249775" y="3501667"/>
            <a:ext cx="224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1397038" y="3343140"/>
                <a:ext cx="6906993" cy="1493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可以看作是（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，减（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，是（ 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7038" y="3343140"/>
                <a:ext cx="6906993" cy="1493101"/>
              </a:xfrm>
              <a:prstGeom prst="rect">
                <a:avLst/>
              </a:prstGeom>
              <a:blipFill rotWithShape="1">
                <a:blip r:embed="rId1"/>
                <a:stretch>
                  <a:fillRect l="-1" t="-33" r="2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矩形 4"/>
              <p:cNvSpPr>
                <a:spLocks noChangeArrowheads="1"/>
              </p:cNvSpPr>
              <p:nvPr/>
            </p:nvSpPr>
            <p:spPr bwMode="auto">
              <a:xfrm>
                <a:off x="4381192" y="2560630"/>
                <a:ext cx="276445" cy="909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8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81192" y="2560630"/>
                <a:ext cx="276445" cy="909352"/>
              </a:xfrm>
              <a:prstGeom prst="rect">
                <a:avLst/>
              </a:prstGeom>
              <a:blipFill rotWithShape="1">
                <a:blip r:embed="rId2"/>
                <a:stretch>
                  <a:fillRect l="-118" t="-34" r="198" b="3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矩形 4"/>
              <p:cNvSpPr>
                <a:spLocks noChangeArrowheads="1"/>
              </p:cNvSpPr>
              <p:nvPr/>
            </p:nvSpPr>
            <p:spPr bwMode="auto">
              <a:xfrm>
                <a:off x="5618618" y="2560630"/>
                <a:ext cx="276445" cy="909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0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18618" y="2560630"/>
                <a:ext cx="276445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50" t="-34" r="130" b="3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32" grpId="0"/>
      <p:bldP spid="48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67544" y="797675"/>
            <a:ext cx="6840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802249" y="1655487"/>
                <a:ext cx="1511198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249" y="1655487"/>
                <a:ext cx="1511198" cy="792718"/>
              </a:xfrm>
              <a:prstGeom prst="rect">
                <a:avLst/>
              </a:prstGeom>
              <a:blipFill rotWithShape="1">
                <a:blip r:embed="rId1"/>
                <a:stretch>
                  <a:fillRect l="-16" t="-5" r="9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809973" y="2928705"/>
                <a:ext cx="1511198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973" y="2928705"/>
                <a:ext cx="1511198" cy="792718"/>
              </a:xfrm>
              <a:prstGeom prst="rect">
                <a:avLst/>
              </a:prstGeom>
              <a:blipFill rotWithShape="1">
                <a:blip r:embed="rId2"/>
                <a:stretch>
                  <a:fillRect l="-23" t="-11" r="16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2623142" y="1671421"/>
                <a:ext cx="1511198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3142" y="1671421"/>
                <a:ext cx="1511198" cy="792718"/>
              </a:xfrm>
              <a:prstGeom prst="rect">
                <a:avLst/>
              </a:prstGeom>
              <a:blipFill rotWithShape="1">
                <a:blip r:embed="rId3"/>
                <a:stretch>
                  <a:fillRect l="-39" t="-13" r="32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623142" y="2928705"/>
                <a:ext cx="1511198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3142" y="2928705"/>
                <a:ext cx="1511198" cy="792718"/>
              </a:xfrm>
              <a:prstGeom prst="rect">
                <a:avLst/>
              </a:prstGeom>
              <a:blipFill rotWithShape="1">
                <a:blip r:embed="rId4"/>
                <a:stretch>
                  <a:fillRect l="-39" t="-11" r="32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4631696" y="1671421"/>
                <a:ext cx="1511198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696" y="1671421"/>
                <a:ext cx="1511198" cy="792718"/>
              </a:xfrm>
              <a:prstGeom prst="rect">
                <a:avLst/>
              </a:prstGeom>
              <a:blipFill rotWithShape="1">
                <a:blip r:embed="rId5"/>
                <a:stretch>
                  <a:fillRect t="-13" r="36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631696" y="2928705"/>
                <a:ext cx="1511198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696" y="2928705"/>
                <a:ext cx="1511198" cy="792718"/>
              </a:xfrm>
              <a:prstGeom prst="rect">
                <a:avLst/>
              </a:prstGeom>
              <a:blipFill rotWithShape="1">
                <a:blip r:embed="rId6"/>
                <a:stretch>
                  <a:fillRect t="-11" r="36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444865" y="1671421"/>
                <a:ext cx="1511198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865" y="1671421"/>
                <a:ext cx="1511198" cy="792718"/>
              </a:xfrm>
              <a:prstGeom prst="rect">
                <a:avLst/>
              </a:prstGeom>
              <a:blipFill rotWithShape="1">
                <a:blip r:embed="rId7"/>
                <a:stretch>
                  <a:fillRect l="-17" t="-13" r="10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6444865" y="2928705"/>
                <a:ext cx="1511198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865" y="2928705"/>
                <a:ext cx="1511198" cy="792718"/>
              </a:xfrm>
              <a:prstGeom prst="rect">
                <a:avLst/>
              </a:prstGeom>
              <a:blipFill rotWithShape="1">
                <a:blip r:embed="rId8"/>
                <a:stretch>
                  <a:fillRect l="-17" t="-11" r="10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7" name="TextBox 2"/>
              <p:cNvSpPr txBox="1"/>
              <p:nvPr/>
            </p:nvSpPr>
            <p:spPr>
              <a:xfrm>
                <a:off x="1909541" y="1599703"/>
                <a:ext cx="713601" cy="93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a:rPr lang="en-US" altLang="zh-CN" sz="28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9541" y="1599703"/>
                <a:ext cx="713601" cy="936154"/>
              </a:xfrm>
              <a:prstGeom prst="rect">
                <a:avLst/>
              </a:prstGeom>
              <a:blipFill rotWithShape="1">
                <a:blip r:embed="rId9"/>
                <a:stretch>
                  <a:fillRect l="-13" t="-15" r="83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9" name="TextBox 2"/>
              <p:cNvSpPr txBox="1"/>
              <p:nvPr/>
            </p:nvSpPr>
            <p:spPr>
              <a:xfrm>
                <a:off x="3616124" y="1616180"/>
                <a:ext cx="713601" cy="93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en-US" altLang="zh-CN" sz="28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9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6124" y="1616180"/>
                <a:ext cx="713601" cy="936154"/>
              </a:xfrm>
              <a:prstGeom prst="rect">
                <a:avLst/>
              </a:prstGeom>
              <a:blipFill rotWithShape="1">
                <a:blip r:embed="rId10"/>
                <a:stretch>
                  <a:fillRect l="-61" t="-11" r="41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0" name="TextBox 2"/>
              <p:cNvSpPr txBox="1"/>
              <p:nvPr/>
            </p:nvSpPr>
            <p:spPr>
              <a:xfrm>
                <a:off x="5696381" y="1616180"/>
                <a:ext cx="713601" cy="93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a:rPr lang="en-US" altLang="zh-CN" sz="28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0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6381" y="1616180"/>
                <a:ext cx="713601" cy="936154"/>
              </a:xfrm>
              <a:prstGeom prst="rect">
                <a:avLst/>
              </a:prstGeom>
              <a:blipFill rotWithShape="1">
                <a:blip r:embed="rId11"/>
                <a:stretch>
                  <a:fillRect l="-60" t="-11" r="41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1" name="TextBox 2"/>
              <p:cNvSpPr txBox="1"/>
              <p:nvPr/>
            </p:nvSpPr>
            <p:spPr>
              <a:xfrm>
                <a:off x="7474667" y="1624329"/>
                <a:ext cx="713601" cy="93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28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1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4667" y="1624329"/>
                <a:ext cx="713601" cy="936154"/>
              </a:xfrm>
              <a:prstGeom prst="rect">
                <a:avLst/>
              </a:prstGeom>
              <a:blipFill rotWithShape="1">
                <a:blip r:embed="rId12"/>
                <a:stretch>
                  <a:fillRect l="-11" t="-68" r="8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2"/>
              <p:cNvSpPr txBox="1"/>
              <p:nvPr/>
            </p:nvSpPr>
            <p:spPr>
              <a:xfrm>
                <a:off x="1935843" y="2851671"/>
                <a:ext cx="713601" cy="93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a:rPr lang="en-US" altLang="zh-CN" sz="28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5843" y="2851671"/>
                <a:ext cx="713601" cy="936154"/>
              </a:xfrm>
              <a:prstGeom prst="rect">
                <a:avLst/>
              </a:prstGeom>
              <a:blipFill rotWithShape="1">
                <a:blip r:embed="rId13"/>
                <a:stretch>
                  <a:fillRect l="-51" t="-56" r="31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2"/>
              <p:cNvSpPr txBox="1"/>
              <p:nvPr/>
            </p:nvSpPr>
            <p:spPr>
              <a:xfrm>
                <a:off x="3642426" y="2868148"/>
                <a:ext cx="713601" cy="93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en-US" altLang="zh-CN" sz="28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4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2426" y="2868148"/>
                <a:ext cx="713601" cy="936154"/>
              </a:xfrm>
              <a:prstGeom prst="rect">
                <a:avLst/>
              </a:prstGeom>
              <a:blipFill rotWithShape="1">
                <a:blip r:embed="rId14"/>
                <a:stretch>
                  <a:fillRect l="-9" t="-52" r="79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5" name="TextBox 2"/>
              <p:cNvSpPr txBox="1"/>
              <p:nvPr/>
            </p:nvSpPr>
            <p:spPr>
              <a:xfrm>
                <a:off x="5722683" y="2868148"/>
                <a:ext cx="713601" cy="93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a:rPr lang="en-US" altLang="zh-CN" sz="28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5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2683" y="2868148"/>
                <a:ext cx="713601" cy="936154"/>
              </a:xfrm>
              <a:prstGeom prst="rect">
                <a:avLst/>
              </a:prstGeom>
              <a:blipFill rotWithShape="1">
                <a:blip r:embed="rId15"/>
                <a:stretch>
                  <a:fillRect l="-9" t="-52" r="78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6" name="TextBox 2"/>
              <p:cNvSpPr txBox="1"/>
              <p:nvPr/>
            </p:nvSpPr>
            <p:spPr>
              <a:xfrm>
                <a:off x="7500969" y="2876297"/>
                <a:ext cx="713601" cy="93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  <m:r>
                        <a:rPr lang="en-US" altLang="zh-CN" sz="28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6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0969" y="2876297"/>
                <a:ext cx="713601" cy="936154"/>
              </a:xfrm>
              <a:prstGeom prst="rect">
                <a:avLst/>
              </a:prstGeom>
              <a:blipFill rotWithShape="1">
                <a:blip r:embed="rId16"/>
                <a:stretch>
                  <a:fillRect l="-49" t="-41" r="29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/>
      <p:bldP spid="80" grpId="0"/>
      <p:bldP spid="81" grpId="0"/>
      <p:bldP spid="83" grpId="0"/>
      <p:bldP spid="84" grpId="0"/>
      <p:bldP spid="85" grpId="0"/>
      <p:bldP spid="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297354" y="984738"/>
                <a:ext cx="5924061" cy="788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一杯水，倒出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，杯中还有几分之几？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7354" y="984738"/>
                <a:ext cx="5924061" cy="788486"/>
              </a:xfrm>
              <a:prstGeom prst="rect">
                <a:avLst/>
              </a:prstGeom>
              <a:blipFill rotWithShape="1">
                <a:blip r:embed="rId1"/>
                <a:stretch>
                  <a:fillRect l="-1" t="-62" r="-3470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616403" y="2177507"/>
                <a:ext cx="1911606" cy="788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6403" y="2177507"/>
                <a:ext cx="1911606" cy="788486"/>
              </a:xfrm>
              <a:prstGeom prst="rect">
                <a:avLst/>
              </a:prstGeom>
              <a:blipFill rotWithShape="1">
                <a:blip r:embed="rId2"/>
                <a:stretch>
                  <a:fillRect l="-11" t="-12" r="24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586894" y="3227752"/>
                <a:ext cx="4134338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答：杯中还有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 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6894" y="3227752"/>
                <a:ext cx="4134338" cy="794064"/>
              </a:xfrm>
              <a:prstGeom prst="rect">
                <a:avLst/>
              </a:prstGeom>
              <a:blipFill rotWithShape="1">
                <a:blip r:embed="rId3"/>
                <a:stretch>
                  <a:fillRect l="-13" t="-6" r="9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1102</Words>
  <Application>WPS 演示</Application>
  <PresentationFormat>全屏显示(16:9)</PresentationFormat>
  <Paragraphs>190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Cambria Math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89</cp:revision>
  <dcterms:created xsi:type="dcterms:W3CDTF">2019-09-02T08:53:00Z</dcterms:created>
  <dcterms:modified xsi:type="dcterms:W3CDTF">2023-09-28T13:33:33Z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CC1A072608E14D71A8ADD92B5A76FA7F_12</vt:lpwstr>
  </property>
</Properties>
</file>