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1"/>
  </p:notesMasterIdLst>
  <p:sldIdLst>
    <p:sldId id="256" r:id="rId4"/>
    <p:sldId id="257" r:id="rId5"/>
    <p:sldId id="276" r:id="rId6"/>
    <p:sldId id="296" r:id="rId7"/>
    <p:sldId id="277" r:id="rId8"/>
    <p:sldId id="279" r:id="rId9"/>
    <p:sldId id="280" r:id="rId10"/>
    <p:sldId id="281" r:id="rId12"/>
    <p:sldId id="282" r:id="rId13"/>
    <p:sldId id="267" r:id="rId14"/>
    <p:sldId id="283" r:id="rId15"/>
    <p:sldId id="284" r:id="rId16"/>
    <p:sldId id="285" r:id="rId17"/>
    <p:sldId id="286" r:id="rId18"/>
    <p:sldId id="287" r:id="rId19"/>
    <p:sldId id="323" r:id="rId20"/>
    <p:sldId id="321" r:id="rId21"/>
    <p:sldId id="322" r:id="rId22"/>
    <p:sldId id="317" r:id="rId23"/>
    <p:sldId id="263" r:id="rId24"/>
    <p:sldId id="330"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8" userDrawn="1">
          <p15:clr>
            <a:srgbClr val="A4A3A4"/>
          </p15:clr>
        </p15:guide>
        <p15:guide id="2" pos="381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4663"/>
    <a:srgbClr val="4477F7"/>
    <a:srgbClr val="3BCB70"/>
    <a:srgbClr val="A28764"/>
    <a:srgbClr val="00B4FF"/>
    <a:srgbClr val="ECECEC"/>
    <a:srgbClr val="FFFFFF"/>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18"/>
        <p:guide pos="381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2.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40.png"/><Relationship Id="rId6" Type="http://schemas.openxmlformats.org/officeDocument/2006/relationships/image" Target="../media/image18.jpeg"/><Relationship Id="rId5" Type="http://schemas.openxmlformats.org/officeDocument/2006/relationships/image" Target="../media/image16.png"/><Relationship Id="rId4" Type="http://schemas.openxmlformats.org/officeDocument/2006/relationships/tags" Target="../tags/tag7.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8.xml"/><Relationship Id="rId2" Type="http://schemas.openxmlformats.org/officeDocument/2006/relationships/image" Target="../media/image4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4.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tags" Target="../tags/tag10.xml"/><Relationship Id="rId3" Type="http://schemas.openxmlformats.org/officeDocument/2006/relationships/image" Target="../media/image45.png"/><Relationship Id="rId2" Type="http://schemas.openxmlformats.org/officeDocument/2006/relationships/tags" Target="../tags/tag9.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tags" Target="../tags/tag1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tags" Target="../tags/tag1.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1" Type="http://schemas.openxmlformats.org/officeDocument/2006/relationships/slideLayout" Target="../slideLayouts/slideLayout3.xml"/><Relationship Id="rId10" Type="http://schemas.openxmlformats.org/officeDocument/2006/relationships/image" Target="../media/image27.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jpeg"/><Relationship Id="rId11" Type="http://schemas.openxmlformats.org/officeDocument/2006/relationships/slideLayout" Target="../slideLayouts/slideLayout3.xml"/><Relationship Id="rId10" Type="http://schemas.openxmlformats.org/officeDocument/2006/relationships/image" Target="../media/image27.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8.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30.jpeg"/><Relationship Id="rId4" Type="http://schemas.openxmlformats.org/officeDocument/2006/relationships/tags" Target="../tags/tag2.xml"/><Relationship Id="rId3" Type="http://schemas.openxmlformats.org/officeDocument/2006/relationships/image" Target="../media/image28.png"/><Relationship Id="rId2" Type="http://schemas.openxmlformats.org/officeDocument/2006/relationships/image" Target="../media/image29.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34.jpeg"/><Relationship Id="rId2" Type="http://schemas.openxmlformats.org/officeDocument/2006/relationships/image" Target="../media/image3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33062" y="2169041"/>
            <a:ext cx="2926080" cy="922020"/>
          </a:xfrm>
          <a:prstGeom prst="rect">
            <a:avLst/>
          </a:prstGeom>
          <a:noFill/>
        </p:spPr>
        <p:txBody>
          <a:bodyPr wrap="none" rtlCol="0">
            <a:spAutoFit/>
          </a:bodyPr>
          <a:lstStyle/>
          <a:p>
            <a:r>
              <a:rPr kumimoji="1" lang="zh-CN" altLang="en-US" sz="5400" b="1" dirty="0">
                <a:solidFill>
                  <a:srgbClr val="00B4FF"/>
                </a:solidFill>
              </a:rPr>
              <a:t>数的产生</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07" name="图片 106"/>
          <p:cNvPicPr/>
          <p:nvPr/>
        </p:nvPicPr>
        <p:blipFill>
          <a:blip r:embed="rId2">
            <a:clrChange>
              <a:clrFrom>
                <a:srgbClr val="F6F6F6">
                  <a:alpha val="100000"/>
                </a:srgbClr>
              </a:clrFrom>
              <a:clrTo>
                <a:srgbClr val="F6F6F6">
                  <a:alpha val="100000"/>
                  <a:alpha val="0"/>
                </a:srgbClr>
              </a:clrTo>
            </a:clrChange>
          </a:blip>
          <a:stretch>
            <a:fillRect/>
          </a:stretch>
        </p:blipFill>
        <p:spPr>
          <a:xfrm>
            <a:off x="9291320" y="619125"/>
            <a:ext cx="1929130" cy="2788920"/>
          </a:xfrm>
          <a:prstGeom prst="rect">
            <a:avLst/>
          </a:prstGeom>
          <a:noFill/>
          <a:ln w="9525">
            <a:noFill/>
          </a:ln>
        </p:spPr>
      </p:pic>
      <p:pic>
        <p:nvPicPr>
          <p:cNvPr id="108" name="图片 107"/>
          <p:cNvPicPr/>
          <p:nvPr/>
        </p:nvPicPr>
        <p:blipFill>
          <a:blip r:embed="rId3">
            <a:clrChange>
              <a:clrFrom>
                <a:srgbClr val="FFFFFF">
                  <a:alpha val="100000"/>
                </a:srgbClr>
              </a:clrFrom>
              <a:clrTo>
                <a:srgbClr val="FFFFFF">
                  <a:alpha val="100000"/>
                  <a:alpha val="0"/>
                </a:srgbClr>
              </a:clrTo>
            </a:clrChange>
          </a:blip>
          <a:stretch>
            <a:fillRect/>
          </a:stretch>
        </p:blipFill>
        <p:spPr>
          <a:xfrm>
            <a:off x="7321550" y="1419225"/>
            <a:ext cx="1449070" cy="1406525"/>
          </a:xfrm>
          <a:prstGeom prst="rect">
            <a:avLst/>
          </a:prstGeom>
          <a:noFill/>
          <a:ln w="9525">
            <a:noFill/>
          </a:ln>
        </p:spPr>
      </p:pic>
      <p:grpSp>
        <p:nvGrpSpPr>
          <p:cNvPr id="65" name="组合 64"/>
          <p:cNvGrpSpPr/>
          <p:nvPr/>
        </p:nvGrpSpPr>
        <p:grpSpPr>
          <a:xfrm>
            <a:off x="2470785" y="1113155"/>
            <a:ext cx="4605772" cy="1514475"/>
            <a:chOff x="10185" y="4084"/>
            <a:chExt cx="6915"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58959"/>
                  <a:gd name="adj2" fmla="val 2798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419" y="4275"/>
              <a:ext cx="6681" cy="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a:sym typeface="+mn-ea"/>
                </a:rPr>
                <a:t>后来随着人们捕猎技术和工具</a:t>
              </a:r>
              <a:endParaRPr lang="zh-CN" altLang="en-US" sz="2400">
                <a:sym typeface="+mn-ea"/>
              </a:endParaRPr>
            </a:p>
            <a:p>
              <a:pPr>
                <a:lnSpc>
                  <a:spcPct val="150000"/>
                </a:lnSpc>
              </a:pPr>
              <a:r>
                <a:rPr lang="zh-CN" altLang="en-US" sz="2400">
                  <a:sym typeface="+mn-ea"/>
                </a:rPr>
                <a:t>的进步，打到的猎物越来越多。</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 name="Picture 6"/>
          <p:cNvPicPr>
            <a:picLocks noChangeAspect="1"/>
          </p:cNvPicPr>
          <p:nvPr>
            <p:custDataLst>
              <p:tags r:id="rId4"/>
            </p:custDataLst>
          </p:nvPr>
        </p:nvPicPr>
        <p:blipFill>
          <a:blip r:embed="rId5"/>
          <a:stretch>
            <a:fillRect/>
          </a:stretch>
        </p:blipFill>
        <p:spPr>
          <a:xfrm>
            <a:off x="656590" y="1774825"/>
            <a:ext cx="1603375" cy="1633220"/>
          </a:xfrm>
          <a:prstGeom prst="rect">
            <a:avLst/>
          </a:prstGeom>
          <a:noFill/>
          <a:ln w="9525">
            <a:noFill/>
          </a:ln>
        </p:spPr>
      </p:pic>
      <p:grpSp>
        <p:nvGrpSpPr>
          <p:cNvPr id="7" name="组合 6"/>
          <p:cNvGrpSpPr/>
          <p:nvPr/>
        </p:nvGrpSpPr>
        <p:grpSpPr>
          <a:xfrm>
            <a:off x="6076315" y="3408045"/>
            <a:ext cx="4222384" cy="1377315"/>
            <a:chOff x="10185" y="4084"/>
            <a:chExt cx="7035" cy="3054"/>
          </a:xfrm>
        </p:grpSpPr>
        <p:grpSp>
          <p:nvGrpSpPr>
            <p:cNvPr id="8" name="组合 7"/>
            <p:cNvGrpSpPr/>
            <p:nvPr/>
          </p:nvGrpSpPr>
          <p:grpSpPr>
            <a:xfrm>
              <a:off x="10185" y="4084"/>
              <a:ext cx="6809" cy="3054"/>
              <a:chOff x="10439" y="4084"/>
              <a:chExt cx="6280" cy="3054"/>
            </a:xfrm>
          </p:grpSpPr>
          <p:sp>
            <p:nvSpPr>
              <p:cNvPr id="9" name="圆角矩形标注 8"/>
              <p:cNvSpPr/>
              <p:nvPr/>
            </p:nvSpPr>
            <p:spPr>
              <a:xfrm>
                <a:off x="10439" y="4084"/>
                <a:ext cx="6281" cy="3054"/>
              </a:xfrm>
              <a:prstGeom prst="wedgeRoundRectCallout">
                <a:avLst>
                  <a:gd name="adj1" fmla="val 57809"/>
                  <a:gd name="adj2" fmla="val 16457"/>
                  <a:gd name="adj3" fmla="val 16667"/>
                </a:avLst>
              </a:prstGeom>
              <a:noFill/>
              <a:ln>
                <a:solidFill>
                  <a:schemeClr val="tx2">
                    <a:lumMod val="90000"/>
                    <a:lumOff val="1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圆角矩形 9"/>
              <p:cNvSpPr/>
              <p:nvPr/>
            </p:nvSpPr>
            <p:spPr>
              <a:xfrm>
                <a:off x="10619" y="4282"/>
                <a:ext cx="5921" cy="2657"/>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矩形 10"/>
            <p:cNvSpPr/>
            <p:nvPr/>
          </p:nvSpPr>
          <p:spPr>
            <a:xfrm>
              <a:off x="10539" y="4275"/>
              <a:ext cx="6681" cy="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a:sym typeface="+mn-ea"/>
                </a:rPr>
                <a:t>用摆石子记数时，摆的石</a:t>
              </a:r>
              <a:endParaRPr lang="zh-CN" altLang="en-US" sz="2400">
                <a:sym typeface="+mn-ea"/>
              </a:endParaRPr>
            </a:p>
            <a:p>
              <a:pPr>
                <a:lnSpc>
                  <a:spcPct val="150000"/>
                </a:lnSpc>
              </a:pPr>
              <a:r>
                <a:rPr lang="zh-CN" altLang="en-US" sz="2400">
                  <a:sym typeface="+mn-ea"/>
                </a:rPr>
                <a:t>子越来越多，很不方便。</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9221" name="图片 32" descr="图片4.jpg"/>
          <p:cNvPicPr>
            <a:picLocks noChangeAspect="1"/>
          </p:cNvPicPr>
          <p:nvPr/>
        </p:nvPicPr>
        <p:blipFill>
          <a:blip r:embed="rId6">
            <a:clrChange>
              <a:clrFrom>
                <a:srgbClr val="FFFFFF"/>
              </a:clrFrom>
              <a:clrTo>
                <a:srgbClr val="FFFFFF">
                  <a:alpha val="0"/>
                </a:srgbClr>
              </a:clrTo>
            </a:clrChange>
          </a:blip>
          <a:stretch>
            <a:fillRect/>
          </a:stretch>
        </p:blipFill>
        <p:spPr>
          <a:xfrm>
            <a:off x="10495280" y="3497580"/>
            <a:ext cx="1284605" cy="1692910"/>
          </a:xfrm>
          <a:prstGeom prst="rect">
            <a:avLst/>
          </a:prstGeom>
          <a:noFill/>
          <a:ln w="9525">
            <a:noFill/>
          </a:ln>
        </p:spPr>
      </p:pic>
      <p:pic>
        <p:nvPicPr>
          <p:cNvPr id="18459" name="Picture 27" descr="人物14"/>
          <p:cNvPicPr>
            <a:picLocks noChangeAspect="1"/>
          </p:cNvPicPr>
          <p:nvPr/>
        </p:nvPicPr>
        <p:blipFill>
          <a:blip r:embed="rId7"/>
          <a:stretch>
            <a:fillRect/>
          </a:stretch>
        </p:blipFill>
        <p:spPr>
          <a:xfrm>
            <a:off x="732155" y="4224655"/>
            <a:ext cx="1065530" cy="1569720"/>
          </a:xfrm>
          <a:prstGeom prst="rect">
            <a:avLst/>
          </a:prstGeom>
          <a:noFill/>
          <a:ln w="9525">
            <a:noFill/>
          </a:ln>
        </p:spPr>
      </p:pic>
      <p:grpSp>
        <p:nvGrpSpPr>
          <p:cNvPr id="12" name="组合 11"/>
          <p:cNvGrpSpPr/>
          <p:nvPr/>
        </p:nvGrpSpPr>
        <p:grpSpPr>
          <a:xfrm>
            <a:off x="2470785" y="3813175"/>
            <a:ext cx="2694940" cy="1377315"/>
            <a:chOff x="10185" y="4084"/>
            <a:chExt cx="7035" cy="3054"/>
          </a:xfrm>
        </p:grpSpPr>
        <p:grpSp>
          <p:nvGrpSpPr>
            <p:cNvPr id="13" name="组合 12"/>
            <p:cNvGrpSpPr/>
            <p:nvPr/>
          </p:nvGrpSpPr>
          <p:grpSpPr>
            <a:xfrm>
              <a:off x="10185" y="4084"/>
              <a:ext cx="6810" cy="3054"/>
              <a:chOff x="10439" y="4084"/>
              <a:chExt cx="6281" cy="3054"/>
            </a:xfrm>
          </p:grpSpPr>
          <p:sp>
            <p:nvSpPr>
              <p:cNvPr id="14" name="圆角矩形标注 13"/>
              <p:cNvSpPr/>
              <p:nvPr/>
            </p:nvSpPr>
            <p:spPr>
              <a:xfrm>
                <a:off x="10439" y="4084"/>
                <a:ext cx="6281" cy="3054"/>
              </a:xfrm>
              <a:prstGeom prst="wedgeRoundRectCallout">
                <a:avLst>
                  <a:gd name="adj1" fmla="val -63825"/>
                  <a:gd name="adj2" fmla="val 8275"/>
                  <a:gd name="adj3" fmla="val 16667"/>
                </a:avLst>
              </a:prstGeom>
              <a:noFill/>
              <a:ln>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5" name="圆角矩形 14"/>
              <p:cNvSpPr/>
              <p:nvPr/>
            </p:nvSpPr>
            <p:spPr>
              <a:xfrm>
                <a:off x="10677" y="4336"/>
                <a:ext cx="5807" cy="2554"/>
              </a:xfrm>
              <a:prstGeom prst="roundRect">
                <a:avLst/>
              </a:prstGeom>
              <a:solidFill>
                <a:schemeClr val="accent6">
                  <a:lumMod val="40000"/>
                  <a:lumOff val="6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矩形 15"/>
            <p:cNvSpPr/>
            <p:nvPr/>
          </p:nvSpPr>
          <p:spPr>
            <a:xfrm>
              <a:off x="10539" y="4275"/>
              <a:ext cx="6681" cy="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a:sym typeface="+mn-ea"/>
                </a:rPr>
                <a:t>结绳、刻道的方</a:t>
              </a:r>
              <a:endParaRPr lang="zh-CN" altLang="en-US" sz="2400">
                <a:sym typeface="+mn-ea"/>
              </a:endParaRPr>
            </a:p>
            <a:p>
              <a:pPr>
                <a:lnSpc>
                  <a:spcPct val="150000"/>
                </a:lnSpc>
              </a:pPr>
              <a:r>
                <a:rPr lang="zh-CN" altLang="en-US" sz="2400">
                  <a:sym typeface="+mn-ea"/>
                </a:rPr>
                <a:t>法也很不方便。</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528" fill="hold" nodeType="clickEffect">
                                  <p:stCondLst>
                                    <p:cond delay="0"/>
                                  </p:stCondLst>
                                  <p:childTnLst>
                                    <p:set>
                                      <p:cBhvr>
                                        <p:cTn id="16" dur="500"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ppt_w</p:attrName>
                                        </p:attrNameLst>
                                      </p:cBhvr>
                                      <p:tavLst>
                                        <p:tav tm="0">
                                          <p:val>
                                            <p:fltVal val="0"/>
                                          </p:val>
                                        </p:tav>
                                        <p:tav tm="100000">
                                          <p:val>
                                            <p:strVal val="#ppt_w"/>
                                          </p:val>
                                        </p:tav>
                                      </p:tavLst>
                                    </p:anim>
                                    <p:anim calcmode="lin" valueType="num">
                                      <p:cBhvr>
                                        <p:cTn id="18" dur="500" fill="hold"/>
                                        <p:tgtEl>
                                          <p:spTgt spid="108"/>
                                        </p:tgtEl>
                                        <p:attrNameLst>
                                          <p:attrName>ppt_h</p:attrName>
                                        </p:attrNameLst>
                                      </p:cBhvr>
                                      <p:tavLst>
                                        <p:tav tm="0">
                                          <p:val>
                                            <p:fltVal val="0"/>
                                          </p:val>
                                        </p:tav>
                                        <p:tav tm="100000">
                                          <p:val>
                                            <p:strVal val="#ppt_h"/>
                                          </p:val>
                                        </p:tav>
                                      </p:tavLst>
                                    </p:anim>
                                    <p:anim calcmode="lin" valueType="num">
                                      <p:cBhvr>
                                        <p:cTn id="19" dur="500" fill="hold"/>
                                        <p:tgtEl>
                                          <p:spTgt spid="108"/>
                                        </p:tgtEl>
                                        <p:attrNameLst>
                                          <p:attrName>ppt_x</p:attrName>
                                        </p:attrNameLst>
                                      </p:cBhvr>
                                      <p:tavLst>
                                        <p:tav tm="0">
                                          <p:val>
                                            <p:fltVal val="0.5"/>
                                          </p:val>
                                        </p:tav>
                                        <p:tav tm="100000">
                                          <p:val>
                                            <p:strVal val="#ppt_x"/>
                                          </p:val>
                                        </p:tav>
                                      </p:tavLst>
                                    </p:anim>
                                    <p:anim calcmode="lin" valueType="num">
                                      <p:cBhvr>
                                        <p:cTn id="20" dur="500" fill="hold"/>
                                        <p:tgtEl>
                                          <p:spTgt spid="108"/>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500" fill="hold">
                                          <p:stCondLst>
                                            <p:cond delay="0"/>
                                          </p:stCondLst>
                                        </p:cTn>
                                        <p:tgtEl>
                                          <p:spTgt spid="107"/>
                                        </p:tgtEl>
                                        <p:attrNameLst>
                                          <p:attrName>style.visibility</p:attrName>
                                        </p:attrNameLst>
                                      </p:cBhvr>
                                      <p:to>
                                        <p:strVal val="visible"/>
                                      </p:to>
                                    </p:set>
                                    <p:anim calcmode="lin" valueType="num">
                                      <p:cBhvr>
                                        <p:cTn id="23" dur="500" fill="hold"/>
                                        <p:tgtEl>
                                          <p:spTgt spid="107"/>
                                        </p:tgtEl>
                                        <p:attrNameLst>
                                          <p:attrName>ppt_w</p:attrName>
                                        </p:attrNameLst>
                                      </p:cBhvr>
                                      <p:tavLst>
                                        <p:tav tm="0">
                                          <p:val>
                                            <p:fltVal val="0"/>
                                          </p:val>
                                        </p:tav>
                                        <p:tav tm="100000">
                                          <p:val>
                                            <p:strVal val="#ppt_w"/>
                                          </p:val>
                                        </p:tav>
                                      </p:tavLst>
                                    </p:anim>
                                    <p:anim calcmode="lin" valueType="num">
                                      <p:cBhvr>
                                        <p:cTn id="24" dur="500" fill="hold"/>
                                        <p:tgtEl>
                                          <p:spTgt spid="107"/>
                                        </p:tgtEl>
                                        <p:attrNameLst>
                                          <p:attrName>ppt_h</p:attrName>
                                        </p:attrNameLst>
                                      </p:cBhvr>
                                      <p:tavLst>
                                        <p:tav tm="0">
                                          <p:val>
                                            <p:fltVal val="0"/>
                                          </p:val>
                                        </p:tav>
                                        <p:tav tm="100000">
                                          <p:val>
                                            <p:strVal val="#ppt_h"/>
                                          </p:val>
                                        </p:tav>
                                      </p:tavLst>
                                    </p:anim>
                                    <p:anim calcmode="lin" valueType="num">
                                      <p:cBhvr>
                                        <p:cTn id="25" dur="500" fill="hold"/>
                                        <p:tgtEl>
                                          <p:spTgt spid="107"/>
                                        </p:tgtEl>
                                        <p:attrNameLst>
                                          <p:attrName>ppt_x</p:attrName>
                                        </p:attrNameLst>
                                      </p:cBhvr>
                                      <p:tavLst>
                                        <p:tav tm="0">
                                          <p:val>
                                            <p:fltVal val="0.5"/>
                                          </p:val>
                                        </p:tav>
                                        <p:tav tm="100000">
                                          <p:val>
                                            <p:strVal val="#ppt_x"/>
                                          </p:val>
                                        </p:tav>
                                      </p:tavLst>
                                    </p:anim>
                                    <p:anim calcmode="lin" valueType="num">
                                      <p:cBhvr>
                                        <p:cTn id="26" dur="500" fill="hold"/>
                                        <p:tgtEl>
                                          <p:spTgt spid="107"/>
                                        </p:tgtEl>
                                        <p:attrNameLst>
                                          <p:attrName>ppt_y</p:attrName>
                                        </p:attrNameLst>
                                      </p:cBhvr>
                                      <p:tavLst>
                                        <p:tav tm="0">
                                          <p:val>
                                            <p:fltVal val="0.5"/>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9221"/>
                                        </p:tgtEl>
                                        <p:attrNameLst>
                                          <p:attrName>style.visibility</p:attrName>
                                        </p:attrNameLst>
                                      </p:cBhvr>
                                      <p:to>
                                        <p:strVal val="visible"/>
                                      </p:to>
                                    </p:set>
                                    <p:animEffect transition="in" filter="wipe(down)">
                                      <p:cBhvr>
                                        <p:cTn id="31" dur="500"/>
                                        <p:tgtEl>
                                          <p:spTgt spid="9221"/>
                                        </p:tgtEl>
                                      </p:cBhvr>
                                    </p:animEffect>
                                  </p:childTnLst>
                                </p:cTn>
                              </p:par>
                              <p:par>
                                <p:cTn id="32" presetID="22" presetClass="entr" presetSubtype="4"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8459"/>
                                        </p:tgtEl>
                                        <p:attrNameLst>
                                          <p:attrName>style.visibility</p:attrName>
                                        </p:attrNameLst>
                                      </p:cBhvr>
                                      <p:to>
                                        <p:strVal val="visible"/>
                                      </p:to>
                                    </p:set>
                                    <p:animEffect transition="in" filter="wipe(down)">
                                      <p:cBhvr>
                                        <p:cTn id="39" dur="500"/>
                                        <p:tgtEl>
                                          <p:spTgt spid="18459"/>
                                        </p:tgtEl>
                                      </p:cBhvr>
                                    </p:animEffect>
                                  </p:childTnLst>
                                </p:cTn>
                              </p:par>
                              <p:par>
                                <p:cTn id="40" presetID="22" presetClass="entr" presetSubtype="4"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3554730" y="1050290"/>
            <a:ext cx="5082540" cy="3676650"/>
            <a:chOff x="4089" y="2461"/>
            <a:chExt cx="8004" cy="5790"/>
          </a:xfrm>
        </p:grpSpPr>
        <p:pic>
          <p:nvPicPr>
            <p:cNvPr id="4" name="图片 3" descr="95f27399-5642-43aa-9e29-6953d4a25558"/>
            <p:cNvPicPr>
              <a:picLocks noChangeAspect="1"/>
            </p:cNvPicPr>
            <p:nvPr/>
          </p:nvPicPr>
          <p:blipFill>
            <a:blip r:embed="rId2"/>
            <a:stretch>
              <a:fillRect/>
            </a:stretch>
          </p:blipFill>
          <p:spPr>
            <a:xfrm>
              <a:off x="4089" y="2461"/>
              <a:ext cx="7855" cy="5790"/>
            </a:xfrm>
            <a:prstGeom prst="rect">
              <a:avLst/>
            </a:prstGeom>
          </p:spPr>
        </p:pic>
        <p:sp>
          <p:nvSpPr>
            <p:cNvPr id="3" name="文本框 2"/>
            <p:cNvSpPr txBox="1"/>
            <p:nvPr/>
          </p:nvSpPr>
          <p:spPr>
            <a:xfrm>
              <a:off x="5337" y="3413"/>
              <a:ext cx="6756" cy="2761"/>
            </a:xfrm>
            <a:prstGeom prst="rect">
              <a:avLst/>
            </a:prstGeom>
            <a:noFill/>
          </p:spPr>
          <p:txBody>
            <a:bodyPr wrap="square" rtlCol="0" anchor="t">
              <a:spAutoFit/>
            </a:bodyPr>
            <a:p>
              <a:pPr>
                <a:lnSpc>
                  <a:spcPct val="150000"/>
                </a:lnSpc>
              </a:pPr>
              <a:r>
                <a:rPr lang="zh-CN" altLang="en-US" sz="2400">
                  <a:sym typeface="+mn-ea"/>
                </a:rPr>
                <a:t>聪明的古人又发明了一些</a:t>
              </a:r>
              <a:endParaRPr lang="zh-CN" altLang="en-US" sz="2400">
                <a:sym typeface="+mn-ea"/>
              </a:endParaRPr>
            </a:p>
            <a:p>
              <a:pPr>
                <a:lnSpc>
                  <a:spcPct val="150000"/>
                </a:lnSpc>
              </a:pPr>
              <a:r>
                <a:rPr lang="zh-CN" altLang="en-US" sz="2400">
                  <a:sym typeface="+mn-ea"/>
                </a:rPr>
                <a:t>记数的符号，这些记数符</a:t>
              </a:r>
              <a:endParaRPr lang="zh-CN" altLang="en-US" sz="2400">
                <a:sym typeface="+mn-ea"/>
              </a:endParaRPr>
            </a:p>
            <a:p>
              <a:pPr>
                <a:lnSpc>
                  <a:spcPct val="150000"/>
                </a:lnSpc>
              </a:pPr>
              <a:r>
                <a:rPr lang="zh-CN" altLang="en-US" sz="2400">
                  <a:sym typeface="+mn-ea"/>
                </a:rPr>
                <a:t>号就是最初的数字。</a:t>
              </a:r>
              <a:endParaRPr lang="zh-CN" altLang="en-US" sz="2400"/>
            </a:p>
          </p:txBody>
        </p:sp>
      </p:grpSp>
      <p:pic>
        <p:nvPicPr>
          <p:cNvPr id="6" name="Picture 6"/>
          <p:cNvPicPr>
            <a:picLocks noChangeAspect="1"/>
          </p:cNvPicPr>
          <p:nvPr>
            <p:custDataLst>
              <p:tags r:id="rId3"/>
            </p:custDataLst>
          </p:nvPr>
        </p:nvPicPr>
        <p:blipFill>
          <a:blip r:embed="rId4"/>
          <a:stretch>
            <a:fillRect/>
          </a:stretch>
        </p:blipFill>
        <p:spPr>
          <a:xfrm>
            <a:off x="1581785" y="3861435"/>
            <a:ext cx="2056765" cy="2095500"/>
          </a:xfrm>
          <a:prstGeom prst="rect">
            <a:avLst/>
          </a:prstGeom>
          <a:noFill/>
          <a:ln w="9525">
            <a:noFill/>
          </a:ln>
        </p:spPr>
      </p:pic>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095769" y="2867076"/>
            <a:ext cx="1944216" cy="460375"/>
          </a:xfrm>
          <a:prstGeom prst="rect">
            <a:avLst/>
          </a:prstGeom>
        </p:spPr>
        <p:txBody>
          <a:bodyPr wrap="square">
            <a:spAutoFit/>
          </a:bodyPr>
          <a:p>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中国数字</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nvSpPr>
        <p:spPr>
          <a:xfrm>
            <a:off x="2095225" y="1693785"/>
            <a:ext cx="2055465" cy="460375"/>
          </a:xfrm>
          <a:prstGeom prst="rect">
            <a:avLst/>
          </a:prstGeom>
        </p:spPr>
        <p:txBody>
          <a:bodyPr wrap="square">
            <a:spAutoFit/>
          </a:bodyPr>
          <a:p>
            <a:r>
              <a:rPr lang="zh-CN" altLang="en-US" sz="2400" dirty="0">
                <a:solidFill>
                  <a:srgbClr val="FF0000"/>
                </a:solidFill>
                <a:latin typeface="微软雅黑" panose="020B0503020204020204" pitchFamily="34" charset="-122"/>
                <a:ea typeface="微软雅黑" panose="020B0503020204020204" pitchFamily="34" charset="-122"/>
              </a:rPr>
              <a:t>巴比伦数字：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2095516" y="4040518"/>
            <a:ext cx="1800200" cy="460375"/>
          </a:xfrm>
          <a:prstGeom prst="rect">
            <a:avLst/>
          </a:prstGeom>
        </p:spPr>
        <p:txBody>
          <a:bodyPr wrap="square">
            <a:spAutoFit/>
          </a:bodyPr>
          <a:p>
            <a:r>
              <a:rPr lang="zh-CN" altLang="en-US" sz="2400" dirty="0">
                <a:solidFill>
                  <a:srgbClr val="FF0000"/>
                </a:solidFill>
                <a:latin typeface="微软雅黑" panose="020B0503020204020204" pitchFamily="34" charset="-122"/>
                <a:ea typeface="微软雅黑" panose="020B0503020204020204" pitchFamily="34" charset="-122"/>
              </a:rPr>
              <a:t>罗马数字：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clrChange>
              <a:clrFrom>
                <a:srgbClr val="FFFFFF"/>
              </a:clrFrom>
              <a:clrTo>
                <a:srgbClr val="FFFFFF">
                  <a:alpha val="0"/>
                </a:srgbClr>
              </a:clrTo>
            </a:clrChange>
          </a:blip>
          <a:srcRect t="38937" b="27873"/>
          <a:stretch>
            <a:fillRect/>
          </a:stretch>
        </p:blipFill>
        <p:spPr>
          <a:xfrm>
            <a:off x="4231311" y="2867230"/>
            <a:ext cx="5086350" cy="648072"/>
          </a:xfrm>
          <a:prstGeom prst="rect">
            <a:avLst/>
          </a:prstGeom>
        </p:spPr>
      </p:pic>
      <p:pic>
        <p:nvPicPr>
          <p:cNvPr id="11" name="图片 10"/>
          <p:cNvPicPr>
            <a:picLocks noChangeAspect="1"/>
          </p:cNvPicPr>
          <p:nvPr/>
        </p:nvPicPr>
        <p:blipFill rotWithShape="1">
          <a:blip r:embed="rId2">
            <a:clrChange>
              <a:clrFrom>
                <a:srgbClr val="FFFFFF"/>
              </a:clrFrom>
              <a:clrTo>
                <a:srgbClr val="FFFFFF">
                  <a:alpha val="0"/>
                </a:srgbClr>
              </a:clrTo>
            </a:clrChange>
          </a:blip>
          <a:srcRect b="61919"/>
          <a:stretch>
            <a:fillRect/>
          </a:stretch>
        </p:blipFill>
        <p:spPr>
          <a:xfrm>
            <a:off x="4187211" y="1410349"/>
            <a:ext cx="5086350" cy="743584"/>
          </a:xfrm>
          <a:prstGeom prst="rect">
            <a:avLst/>
          </a:prstGeom>
        </p:spPr>
      </p:pic>
      <p:pic>
        <p:nvPicPr>
          <p:cNvPr id="14" name="图片 13"/>
          <p:cNvPicPr>
            <a:picLocks noChangeAspect="1"/>
          </p:cNvPicPr>
          <p:nvPr/>
        </p:nvPicPr>
        <p:blipFill rotWithShape="1">
          <a:blip r:embed="rId2">
            <a:clrChange>
              <a:clrFrom>
                <a:srgbClr val="FFFFFF"/>
              </a:clrFrom>
              <a:clrTo>
                <a:srgbClr val="FFFFFF">
                  <a:alpha val="0"/>
                </a:srgbClr>
              </a:clrTo>
            </a:clrChange>
          </a:blip>
          <a:srcRect t="73620"/>
          <a:stretch>
            <a:fillRect/>
          </a:stretch>
        </p:blipFill>
        <p:spPr>
          <a:xfrm>
            <a:off x="4231068" y="4040385"/>
            <a:ext cx="5086350" cy="515098"/>
          </a:xfrm>
          <a:prstGeom prst="rect">
            <a:avLst/>
          </a:prstGeom>
        </p:spPr>
      </p:pic>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2717800" y="1162050"/>
            <a:ext cx="5104130" cy="2294890"/>
            <a:chOff x="1916" y="1134"/>
            <a:chExt cx="8038" cy="3614"/>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6" y="1134"/>
              <a:ext cx="8039" cy="3615"/>
            </a:xfrm>
            <a:prstGeom prst="rect">
              <a:avLst/>
            </a:prstGeom>
          </p:spPr>
        </p:pic>
        <p:sp>
          <p:nvSpPr>
            <p:cNvPr id="3" name="文本框 2"/>
            <p:cNvSpPr txBox="1"/>
            <p:nvPr/>
          </p:nvSpPr>
          <p:spPr>
            <a:xfrm>
              <a:off x="2704" y="2393"/>
              <a:ext cx="6528" cy="1598"/>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经过很长时间，才逐渐统一成</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现在这种通用的阿拉伯数字。</a:t>
              </a:r>
              <a:endParaRPr lang="zh-CN" altLang="en-US" sz="2400" dirty="0">
                <a:latin typeface="微软雅黑" panose="020B0503020204020204" pitchFamily="34" charset="-122"/>
                <a:ea typeface="微软雅黑" panose="020B0503020204020204" pitchFamily="34" charset="-122"/>
                <a:sym typeface="+mn-ea"/>
              </a:endParaRPr>
            </a:p>
          </p:txBody>
        </p:sp>
      </p:grpSp>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 name="文本框 1"/>
          <p:cNvSpPr txBox="1"/>
          <p:nvPr/>
        </p:nvSpPr>
        <p:spPr>
          <a:xfrm>
            <a:off x="2844165" y="4312920"/>
            <a:ext cx="5456555" cy="768350"/>
          </a:xfrm>
          <a:prstGeom prst="rect">
            <a:avLst/>
          </a:prstGeom>
          <a:noFill/>
        </p:spPr>
        <p:txBody>
          <a:bodyPr wrap="none" rtlCol="0">
            <a:spAutoFit/>
          </a:bodyPr>
          <a:p>
            <a:r>
              <a:rPr lang="en-US" altLang="zh-CN" sz="4400" b="1"/>
              <a:t>1  2  3  4  5  6  7  8  9</a:t>
            </a:r>
            <a:endParaRPr lang="en-US" altLang="zh-CN" sz="4400" b="1"/>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071245" y="2390775"/>
            <a:ext cx="7984490" cy="949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a:off x="6776720" y="4279265"/>
            <a:ext cx="4250690" cy="1760220"/>
            <a:chOff x="7090" y="7017"/>
            <a:chExt cx="6694" cy="2772"/>
          </a:xfrm>
        </p:grpSpPr>
        <p:sp>
          <p:nvSpPr>
            <p:cNvPr id="17" name="圆角矩形 16"/>
            <p:cNvSpPr/>
            <p:nvPr/>
          </p:nvSpPr>
          <p:spPr>
            <a:xfrm>
              <a:off x="7090" y="7017"/>
              <a:ext cx="6695" cy="2773"/>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0" name="矩形 9"/>
            <p:cNvSpPr/>
            <p:nvPr/>
          </p:nvSpPr>
          <p:spPr>
            <a:xfrm>
              <a:off x="7801" y="7290"/>
              <a:ext cx="5361" cy="8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r>
                <a:rPr lang="zh-CN" altLang="en-US" sz="2400" dirty="0">
                  <a:solidFill>
                    <a:schemeClr val="tx1"/>
                  </a:solidFill>
                  <a:latin typeface="微软雅黑" panose="020B0503020204020204" pitchFamily="34" charset="-122"/>
                  <a:ea typeface="微软雅黑" panose="020B0503020204020204" pitchFamily="34" charset="-122"/>
                </a:rPr>
                <a:t>所有的自然数都是整数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7856" y="8577"/>
              <a:ext cx="5656" cy="8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r>
                <a:rPr lang="zh-CN" altLang="en-US" sz="2400" dirty="0">
                  <a:solidFill>
                    <a:schemeClr val="tx1"/>
                  </a:solidFill>
                  <a:latin typeface="微软雅黑" panose="020B0503020204020204" pitchFamily="34" charset="-122"/>
                  <a:ea typeface="微软雅黑" panose="020B0503020204020204" pitchFamily="34" charset="-122"/>
                </a:rPr>
                <a:t>自然数的个数是无限的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604375" y="2466975"/>
            <a:ext cx="1840230" cy="709930"/>
            <a:chOff x="13788" y="3643"/>
            <a:chExt cx="2898" cy="1118"/>
          </a:xfrm>
        </p:grpSpPr>
        <p:grpSp>
          <p:nvGrpSpPr>
            <p:cNvPr id="24" name="组合 23"/>
            <p:cNvGrpSpPr/>
            <p:nvPr/>
          </p:nvGrpSpPr>
          <p:grpSpPr>
            <a:xfrm>
              <a:off x="13788" y="3643"/>
              <a:ext cx="2898"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14281" y="3810"/>
              <a:ext cx="1968" cy="822"/>
            </a:xfrm>
            <a:prstGeom prst="rect">
              <a:avLst/>
            </a:prstGeom>
            <a:noFill/>
          </p:spPr>
          <p:txBody>
            <a:bodyPr wrap="none" rtlCol="0">
              <a:spAutoFit/>
            </a:bodyPr>
            <a:p>
              <a:pPr algn="l"/>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自然数</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cxnSp>
        <p:nvCxnSpPr>
          <p:cNvPr id="12" name="直接箭头连接符 11"/>
          <p:cNvCxnSpPr/>
          <p:nvPr/>
        </p:nvCxnSpPr>
        <p:spPr>
          <a:xfrm flipH="1" flipV="1">
            <a:off x="1276350" y="1931035"/>
            <a:ext cx="5715" cy="65278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06070" y="1219835"/>
            <a:ext cx="3074670" cy="641350"/>
            <a:chOff x="482" y="1921"/>
            <a:chExt cx="4842" cy="1010"/>
          </a:xfrm>
        </p:grpSpPr>
        <p:pic>
          <p:nvPicPr>
            <p:cNvPr id="18" name="图片 17" descr="ea2b6ef3-3ed7-4fee-9424-b6ad66825633"/>
            <p:cNvPicPr>
              <a:picLocks noChangeAspect="1"/>
            </p:cNvPicPr>
            <p:nvPr/>
          </p:nvPicPr>
          <p:blipFill>
            <a:blip r:embed="rId2"/>
            <a:stretch>
              <a:fillRect/>
            </a:stretch>
          </p:blipFill>
          <p:spPr>
            <a:xfrm>
              <a:off x="482" y="1921"/>
              <a:ext cx="4843" cy="1010"/>
            </a:xfrm>
            <a:prstGeom prst="rect">
              <a:avLst/>
            </a:prstGeom>
          </p:spPr>
        </p:pic>
        <p:sp>
          <p:nvSpPr>
            <p:cNvPr id="14" name="文本框 13"/>
            <p:cNvSpPr txBox="1"/>
            <p:nvPr/>
          </p:nvSpPr>
          <p:spPr>
            <a:xfrm>
              <a:off x="924" y="1992"/>
              <a:ext cx="3648" cy="822"/>
            </a:xfrm>
            <a:prstGeom prst="rect">
              <a:avLst/>
            </a:prstGeom>
            <a:noFill/>
          </p:spPr>
          <p:txBody>
            <a:bodyPr wrap="none" rtlCol="0">
              <a:spAutoFit/>
            </a:bodyPr>
            <a:p>
              <a:pPr algn="l"/>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最小的自然数</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3" name="组合 22"/>
          <p:cNvGrpSpPr/>
          <p:nvPr/>
        </p:nvGrpSpPr>
        <p:grpSpPr>
          <a:xfrm>
            <a:off x="6836410" y="784860"/>
            <a:ext cx="3458210" cy="641350"/>
            <a:chOff x="10504" y="1638"/>
            <a:chExt cx="5446" cy="1010"/>
          </a:xfrm>
        </p:grpSpPr>
        <p:pic>
          <p:nvPicPr>
            <p:cNvPr id="22" name="图片 21" descr="ea2b6ef3-3ed7-4fee-9424-b6ad66825633"/>
            <p:cNvPicPr>
              <a:picLocks noChangeAspect="1"/>
            </p:cNvPicPr>
            <p:nvPr/>
          </p:nvPicPr>
          <p:blipFill>
            <a:blip r:embed="rId2"/>
            <a:stretch>
              <a:fillRect/>
            </a:stretch>
          </p:blipFill>
          <p:spPr>
            <a:xfrm>
              <a:off x="10504" y="1638"/>
              <a:ext cx="5447" cy="1010"/>
            </a:xfrm>
            <a:prstGeom prst="rect">
              <a:avLst/>
            </a:prstGeom>
          </p:spPr>
        </p:pic>
        <p:sp>
          <p:nvSpPr>
            <p:cNvPr id="15" name="文本框 14"/>
            <p:cNvSpPr txBox="1"/>
            <p:nvPr/>
          </p:nvSpPr>
          <p:spPr>
            <a:xfrm>
              <a:off x="10850" y="1655"/>
              <a:ext cx="4768" cy="822"/>
            </a:xfrm>
            <a:prstGeom prst="rect">
              <a:avLst/>
            </a:prstGeom>
            <a:noFill/>
          </p:spPr>
          <p:txBody>
            <a:bodyPr wrap="none" rtlCol="0">
              <a:spAutoFit/>
            </a:bodyPr>
            <a:p>
              <a:pPr algn="l"/>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没有最大的自然数</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6" name="右箭头 15"/>
          <p:cNvSpPr/>
          <p:nvPr/>
        </p:nvSpPr>
        <p:spPr>
          <a:xfrm>
            <a:off x="8753475" y="2696845"/>
            <a:ext cx="669290" cy="274955"/>
          </a:xfrm>
          <a:prstGeom prst="rightArrow">
            <a:avLst>
              <a:gd name="adj1" fmla="val 50000"/>
              <a:gd name="adj2" fmla="val 9326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9" name="组合 28"/>
          <p:cNvGrpSpPr/>
          <p:nvPr/>
        </p:nvGrpSpPr>
        <p:grpSpPr>
          <a:xfrm>
            <a:off x="447675" y="3919220"/>
            <a:ext cx="5495290" cy="2595880"/>
            <a:chOff x="705" y="6172"/>
            <a:chExt cx="8654" cy="4088"/>
          </a:xfrm>
        </p:grpSpPr>
        <p:sp>
          <p:nvSpPr>
            <p:cNvPr id="14349" name="圆角矩形标注 14348"/>
            <p:cNvSpPr/>
            <p:nvPr/>
          </p:nvSpPr>
          <p:spPr>
            <a:xfrm rot="5400000">
              <a:off x="2988" y="3889"/>
              <a:ext cx="4088" cy="8655"/>
            </a:xfrm>
            <a:prstGeom prst="wedgeRoundRectCallout">
              <a:avLst>
                <a:gd name="adj1" fmla="val -80198"/>
                <a:gd name="adj2" fmla="val 34338"/>
                <a:gd name="adj3" fmla="val 16667"/>
              </a:avLst>
            </a:prstGeom>
            <a:solidFill>
              <a:schemeClr val="accent6">
                <a:lumMod val="60000"/>
                <a:lumOff val="40000"/>
                <a:alpha val="80000"/>
              </a:schemeClr>
            </a:solidFill>
            <a:ln w="25400" cap="flat" cmpd="sng">
              <a:solidFill>
                <a:schemeClr val="tx1"/>
              </a:solidFill>
              <a:prstDash val="solid"/>
              <a:miter/>
              <a:headEnd type="none" w="med" len="med"/>
              <a:tailEnd type="none" w="med" len="med"/>
            </a:ln>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924" y="6377"/>
              <a:ext cx="8075" cy="3658"/>
            </a:xfrm>
            <a:prstGeom prst="rect">
              <a:avLst/>
            </a:prstGeom>
            <a:noFill/>
          </p:spPr>
          <p:txBody>
            <a:bodyPr wrap="none" rtlCol="0">
              <a:spAutoFit/>
            </a:bodyPr>
            <a:p>
              <a:pPr fontAlgn="auto">
                <a:lnSpc>
                  <a:spcPts val="3480"/>
                </a:lnSpc>
              </a:pPr>
              <a:r>
                <a:rPr lang="en-US" altLang="zh-CN" sz="2400"/>
                <a:t>“0”</a:t>
              </a:r>
              <a:r>
                <a:rPr lang="zh-CN" altLang="en-US" sz="2400"/>
                <a:t>的出现比较晚，人类开始只是数看</a:t>
              </a:r>
              <a:endParaRPr lang="zh-CN" altLang="en-US" sz="2400"/>
            </a:p>
            <a:p>
              <a:pPr fontAlgn="auto">
                <a:lnSpc>
                  <a:spcPts val="3480"/>
                </a:lnSpc>
              </a:pPr>
              <a:r>
                <a:rPr lang="zh-CN" altLang="en-US" sz="2400"/>
                <a:t>得见的东西，对于看不见的东西是不</a:t>
              </a:r>
              <a:endParaRPr lang="zh-CN" altLang="en-US" sz="2400"/>
            </a:p>
            <a:p>
              <a:pPr fontAlgn="auto">
                <a:lnSpc>
                  <a:spcPts val="3480"/>
                </a:lnSpc>
              </a:pPr>
              <a:r>
                <a:rPr lang="zh-CN" altLang="en-US" sz="2400"/>
                <a:t>数的，因此没有</a:t>
              </a:r>
              <a:r>
                <a:rPr lang="en-US" altLang="zh-CN" sz="2400"/>
                <a:t>“0”</a:t>
              </a:r>
              <a:r>
                <a:rPr lang="zh-CN" altLang="en-US" sz="2400"/>
                <a:t>这个数。随着生产</a:t>
              </a:r>
              <a:endParaRPr lang="zh-CN" altLang="en-US" sz="2400"/>
            </a:p>
            <a:p>
              <a:pPr fontAlgn="auto">
                <a:lnSpc>
                  <a:spcPts val="3480"/>
                </a:lnSpc>
              </a:pPr>
              <a:r>
                <a:rPr lang="zh-CN" altLang="en-US" sz="2400"/>
                <a:t>和数字计算的发展，出现了</a:t>
              </a:r>
              <a:r>
                <a:rPr lang="en-US" altLang="zh-CN" sz="2400"/>
                <a:t>“0”</a:t>
              </a:r>
              <a:r>
                <a:rPr lang="zh-CN" altLang="en-US" sz="2400"/>
                <a:t>，表示</a:t>
              </a:r>
              <a:endParaRPr lang="zh-CN" altLang="en-US" sz="2400"/>
            </a:p>
            <a:p>
              <a:pPr fontAlgn="auto">
                <a:lnSpc>
                  <a:spcPts val="3480"/>
                </a:lnSpc>
              </a:pPr>
              <a:r>
                <a:rPr lang="zh-CN" altLang="en-US" sz="2400"/>
                <a:t>一个物体也没有。</a:t>
              </a:r>
              <a:r>
                <a:rPr lang="en-US" altLang="zh-CN" sz="2400"/>
                <a:t>0</a:t>
              </a:r>
              <a:r>
                <a:rPr lang="zh-CN" altLang="en-US" sz="2400"/>
                <a:t>也是自然数。</a:t>
              </a:r>
              <a:endParaRPr lang="zh-CN" altLang="en-US" sz="2400"/>
            </a:p>
          </p:txBody>
        </p:sp>
      </p:grpSp>
      <p:sp>
        <p:nvSpPr>
          <p:cNvPr id="7" name="文本框 6"/>
          <p:cNvSpPr txBox="1"/>
          <p:nvPr/>
        </p:nvSpPr>
        <p:spPr>
          <a:xfrm>
            <a:off x="3905250" y="1525905"/>
            <a:ext cx="2672080" cy="521970"/>
          </a:xfrm>
          <a:prstGeom prst="rect">
            <a:avLst/>
          </a:prstGeom>
          <a:noFill/>
        </p:spPr>
        <p:txBody>
          <a:bodyPr wrap="none" rtlCol="0">
            <a:spAutoFit/>
          </a:bodyPr>
          <a:p>
            <a:pPr algn="l"/>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表示物体的个数</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7117" name="左大括号 47116"/>
          <p:cNvSpPr/>
          <p:nvPr/>
        </p:nvSpPr>
        <p:spPr>
          <a:xfrm rot="-5400000" flipH="1">
            <a:off x="4913630" y="-977900"/>
            <a:ext cx="419735" cy="6470650"/>
          </a:xfrm>
          <a:prstGeom prst="leftBrace">
            <a:avLst>
              <a:gd name="adj1" fmla="val 9334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8" name="文本框 7"/>
          <p:cNvSpPr txBox="1"/>
          <p:nvPr/>
        </p:nvSpPr>
        <p:spPr>
          <a:xfrm>
            <a:off x="1086485" y="2592070"/>
            <a:ext cx="735965" cy="521970"/>
          </a:xfrm>
          <a:prstGeom prst="rect">
            <a:avLst/>
          </a:prstGeom>
          <a:noFill/>
        </p:spPr>
        <p:txBody>
          <a:bodyPr wrap="none" rtlCol="0">
            <a:spAutoFit/>
          </a:bodyPr>
          <a:p>
            <a:r>
              <a:rPr lang="en-US" altLang="zh-CN" sz="2800">
                <a:solidFill>
                  <a:srgbClr val="FF0000"/>
                </a:solidFill>
              </a:rPr>
              <a:t>0</a:t>
            </a:r>
            <a:r>
              <a:rPr lang="zh-CN" altLang="en-US" sz="2800">
                <a:solidFill>
                  <a:srgbClr val="FF0000"/>
                </a:solidFill>
              </a:rPr>
              <a:t>，</a:t>
            </a:r>
            <a:endParaRPr lang="zh-CN" altLang="en-US"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47117"/>
                                        </p:tgtEl>
                                        <p:attrNameLst>
                                          <p:attrName>style.visibility</p:attrName>
                                        </p:attrNameLst>
                                      </p:cBhvr>
                                      <p:to>
                                        <p:strVal val="visible"/>
                                      </p:to>
                                    </p:set>
                                    <p:animEffect transition="in" filter="strips(downRight)">
                                      <p:cBhvr>
                                        <p:cTn id="11" dur="500"/>
                                        <p:tgtEl>
                                          <p:spTgt spid="4711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ppt_y</p:attrName>
                                        </p:attrNameLst>
                                      </p:cBhvr>
                                      <p:tavLst>
                                        <p:tav tm="0">
                                          <p:val>
                                            <p:strVal val="#ppt_y+#ppt_h*1.125000"/>
                                          </p:val>
                                        </p:tav>
                                        <p:tav tm="100000">
                                          <p:val>
                                            <p:strVal val="#ppt_y"/>
                                          </p:val>
                                        </p:tav>
                                      </p:tavLst>
                                    </p:anim>
                                    <p:animEffect transition="in" filter="wipe(up)">
                                      <p:cBhvr>
                                        <p:cTn id="33" dur="500"/>
                                        <p:tgtEl>
                                          <p:spTgt spid="8"/>
                                        </p:tgtEl>
                                      </p:cBhvr>
                                    </p:animEffect>
                                  </p:childTnLst>
                                </p:cTn>
                              </p:par>
                            </p:childTnLst>
                          </p:cTn>
                        </p:par>
                        <p:par>
                          <p:cTn id="34" fill="hold">
                            <p:stCondLst>
                              <p:cond delay="500"/>
                            </p:stCondLst>
                            <p:childTnLst>
                              <p:par>
                                <p:cTn id="35" presetID="2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p:tgtEl>
                                          <p:spTgt spid="23"/>
                                        </p:tgtEl>
                                        <p:attrNameLst>
                                          <p:attrName>ppt_y</p:attrName>
                                        </p:attrNameLst>
                                      </p:cBhvr>
                                      <p:tavLst>
                                        <p:tav tm="0">
                                          <p:val>
                                            <p:strVal val="#ppt_y+#ppt_h*1.125000"/>
                                          </p:val>
                                        </p:tav>
                                        <p:tav tm="100000">
                                          <p:val>
                                            <p:strVal val="#ppt_y"/>
                                          </p:val>
                                        </p:tav>
                                      </p:tavLst>
                                    </p:anim>
                                    <p:animEffect transition="in" filter="wipe(up)">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36" fill="hold" nodeType="clickEffect">
                                  <p:stCondLst>
                                    <p:cond delay="0"/>
                                  </p:stCondLst>
                                  <p:childTnLst>
                                    <p:set>
                                      <p:cBhvr>
                                        <p:cTn id="59" dur="500"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strVal val="(6*min(max(#ppt_w*#ppt_h,.3),1)-7.4)/-.7*#ppt_w"/>
                                          </p:val>
                                        </p:tav>
                                        <p:tav tm="100000">
                                          <p:val>
                                            <p:strVal val="#ppt_w"/>
                                          </p:val>
                                        </p:tav>
                                      </p:tavLst>
                                    </p:anim>
                                    <p:anim calcmode="lin" valueType="num">
                                      <p:cBhvr>
                                        <p:cTn id="61" dur="500" fill="hold"/>
                                        <p:tgtEl>
                                          <p:spTgt spid="19"/>
                                        </p:tgtEl>
                                        <p:attrNameLst>
                                          <p:attrName>ppt_h</p:attrName>
                                        </p:attrNameLst>
                                      </p:cBhvr>
                                      <p:tavLst>
                                        <p:tav tm="0">
                                          <p:val>
                                            <p:strVal val="(6*min(max(#ppt_w*#ppt_h,.3),1)-7.4)/-.7*#ppt_h"/>
                                          </p:val>
                                        </p:tav>
                                        <p:tav tm="100000">
                                          <p:val>
                                            <p:strVal val="#ppt_h"/>
                                          </p:val>
                                        </p:tav>
                                      </p:tavLst>
                                    </p:anim>
                                    <p:anim calcmode="lin" valueType="num">
                                      <p:cBhvr>
                                        <p:cTn id="62" dur="500" fill="hold"/>
                                        <p:tgtEl>
                                          <p:spTgt spid="19"/>
                                        </p:tgtEl>
                                        <p:attrNameLst>
                                          <p:attrName>ppt_x</p:attrName>
                                        </p:attrNameLst>
                                      </p:cBhvr>
                                      <p:tavLst>
                                        <p:tav tm="0">
                                          <p:val>
                                            <p:fltVal val="0.5"/>
                                          </p:val>
                                        </p:tav>
                                        <p:tav tm="100000">
                                          <p:val>
                                            <p:strVal val="#ppt_x"/>
                                          </p:val>
                                        </p:tav>
                                      </p:tavLst>
                                    </p:anim>
                                    <p:anim calcmode="lin" valueType="num">
                                      <p:cBhvr>
                                        <p:cTn id="63"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2" name="矩形 11"/>
          <p:cNvSpPr/>
          <p:nvPr/>
        </p:nvSpPr>
        <p:spPr>
          <a:xfrm>
            <a:off x="1346200" y="4086225"/>
            <a:ext cx="3686175" cy="14776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大约在3世纪时，印度人发明了一种特殊的数字。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6863080" y="4321175"/>
            <a:ext cx="2762885" cy="1007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zh-CN" altLang="en-US" sz="2400" dirty="0">
                <a:solidFill>
                  <a:schemeClr val="tx1"/>
                </a:solidFill>
                <a:latin typeface="微软雅黑" panose="020B0503020204020204" pitchFamily="34" charset="-122"/>
                <a:ea typeface="微软雅黑" panose="020B0503020204020204" pitchFamily="34" charset="-122"/>
              </a:rPr>
              <a:t>后来，这种印度数字传到了阿拉伯。</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99540" y="1167765"/>
            <a:ext cx="3340274" cy="2760345"/>
            <a:chOff x="1746" y="1359"/>
            <a:chExt cx="4131" cy="3068"/>
          </a:xfrm>
        </p:grpSpPr>
        <p:sp>
          <p:nvSpPr>
            <p:cNvPr id="9" name="圆角矩形 8"/>
            <p:cNvSpPr/>
            <p:nvPr/>
          </p:nvSpPr>
          <p:spPr>
            <a:xfrm>
              <a:off x="1746" y="1359"/>
              <a:ext cx="4131" cy="306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26" name="Picture 2" descr="C:\Users\Administrator\Desktop\图片2.png图片2"/>
            <p:cNvPicPr>
              <a:picLocks noChangeArrowheads="1"/>
            </p:cNvPicPr>
            <p:nvPr>
              <p:custDataLst>
                <p:tags r:id="rId2"/>
              </p:custDataLst>
            </p:nvPr>
          </p:nvPicPr>
          <p:blipFill>
            <a:blip r:embed="rId3"/>
            <a:srcRect/>
            <a:stretch>
              <a:fillRect/>
            </a:stretch>
          </p:blipFill>
          <p:spPr bwMode="auto">
            <a:xfrm>
              <a:off x="1889" y="1545"/>
              <a:ext cx="3784" cy="2676"/>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3" name="组合 12"/>
          <p:cNvGrpSpPr/>
          <p:nvPr/>
        </p:nvGrpSpPr>
        <p:grpSpPr>
          <a:xfrm>
            <a:off x="6425565" y="1186815"/>
            <a:ext cx="3341187" cy="2760952"/>
            <a:chOff x="8187" y="1438"/>
            <a:chExt cx="3947" cy="3090"/>
          </a:xfrm>
        </p:grpSpPr>
        <p:sp>
          <p:nvSpPr>
            <p:cNvPr id="3" name="圆角矩形 2"/>
            <p:cNvSpPr/>
            <p:nvPr/>
          </p:nvSpPr>
          <p:spPr>
            <a:xfrm>
              <a:off x="8187" y="1438"/>
              <a:ext cx="3947" cy="3090"/>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27" name="Picture 3" descr="C:\Users\Administrator\Desktop\图片3.png图片3"/>
            <p:cNvPicPr>
              <a:picLocks noChangeArrowheads="1"/>
            </p:cNvPicPr>
            <p:nvPr>
              <p:custDataLst>
                <p:tags r:id="rId4"/>
              </p:custDataLst>
            </p:nvPr>
          </p:nvPicPr>
          <p:blipFill>
            <a:blip r:embed="rId5"/>
            <a:srcRect/>
            <a:stretch>
              <a:fillRect/>
            </a:stretch>
          </p:blipFill>
          <p:spPr bwMode="auto">
            <a:xfrm>
              <a:off x="8353" y="1647"/>
              <a:ext cx="3615" cy="265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324610" y="3950335"/>
            <a:ext cx="4257675" cy="16998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大约在12世纪时，阿拉伯商人又把印度数字带到了欧洲，欧洲人称它们为“阿拉伯数字”。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7101205" y="4088765"/>
            <a:ext cx="3514725" cy="1423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l"/>
            <a:r>
              <a:rPr lang="zh-CN" altLang="en-US" sz="2400" dirty="0">
                <a:solidFill>
                  <a:schemeClr val="tx1"/>
                </a:solidFill>
                <a:latin typeface="微软雅黑" panose="020B0503020204020204" pitchFamily="34" charset="-122"/>
                <a:ea typeface="微软雅黑" panose="020B0503020204020204" pitchFamily="34" charset="-122"/>
              </a:rPr>
              <a:t>慢慢地，阿拉伯数字成为一种通用的数字。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581150" y="1331595"/>
            <a:ext cx="3684905" cy="1948180"/>
            <a:chOff x="2490" y="6457"/>
            <a:chExt cx="5803" cy="3068"/>
          </a:xfrm>
        </p:grpSpPr>
        <p:sp>
          <p:nvSpPr>
            <p:cNvPr id="4" name="圆角矩形 3"/>
            <p:cNvSpPr/>
            <p:nvPr/>
          </p:nvSpPr>
          <p:spPr>
            <a:xfrm>
              <a:off x="2490" y="6457"/>
              <a:ext cx="5803" cy="306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Picture 4" descr="C:\Users\Administrator\Desktop\图片4.png图片4"/>
            <p:cNvPicPr>
              <a:picLocks noChangeArrowheads="1"/>
            </p:cNvPicPr>
            <p:nvPr>
              <p:custDataLst>
                <p:tags r:id="rId2"/>
              </p:custDataLst>
            </p:nvPr>
          </p:nvPicPr>
          <p:blipFill>
            <a:blip r:embed="rId3"/>
            <a:srcRect/>
            <a:stretch>
              <a:fillRect/>
            </a:stretch>
          </p:blipFill>
          <p:spPr bwMode="auto">
            <a:xfrm>
              <a:off x="2691" y="6679"/>
              <a:ext cx="5386" cy="2608"/>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 name="组合 7"/>
          <p:cNvGrpSpPr/>
          <p:nvPr/>
        </p:nvGrpSpPr>
        <p:grpSpPr>
          <a:xfrm>
            <a:off x="7101205" y="1207770"/>
            <a:ext cx="2623185" cy="1948180"/>
            <a:chOff x="10781" y="5632"/>
            <a:chExt cx="4131" cy="3068"/>
          </a:xfrm>
        </p:grpSpPr>
        <p:sp>
          <p:nvSpPr>
            <p:cNvPr id="5" name="圆角矩形 4"/>
            <p:cNvSpPr/>
            <p:nvPr/>
          </p:nvSpPr>
          <p:spPr>
            <a:xfrm>
              <a:off x="10781" y="5632"/>
              <a:ext cx="4131" cy="306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10916" y="5827"/>
              <a:ext cx="3863" cy="267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14" name="图片 13" descr="图片5"/>
          <p:cNvPicPr/>
          <p:nvPr/>
        </p:nvPicPr>
        <p:blipFill>
          <a:blip r:embed="rId4"/>
          <a:stretch>
            <a:fillRect/>
          </a:stretch>
        </p:blipFill>
        <p:spPr>
          <a:xfrm>
            <a:off x="7202805" y="1331595"/>
            <a:ext cx="2412000" cy="170116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p:tgtEl>
                                          <p:spTgt spid="16"/>
                                        </p:tgtEl>
                                        <p:attrNameLst>
                                          <p:attrName>ppt_y</p:attrName>
                                        </p:attrNameLst>
                                      </p:cBhvr>
                                      <p:tavLst>
                                        <p:tav tm="0">
                                          <p:val>
                                            <p:strVal val="#ppt_y+#ppt_h*1.125000"/>
                                          </p:val>
                                        </p:tav>
                                        <p:tav tm="100000">
                                          <p:val>
                                            <p:strVal val="#ppt_y"/>
                                          </p:val>
                                        </p:tav>
                                      </p:tavLst>
                                    </p:anim>
                                    <p:animEffect transition="in" filter="wipe(up)">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597535" y="1395730"/>
            <a:ext cx="8001000" cy="4173220"/>
            <a:chOff x="5225" y="3371"/>
            <a:chExt cx="12600" cy="6572"/>
          </a:xfrm>
        </p:grpSpPr>
        <p:grpSp>
          <p:nvGrpSpPr>
            <p:cNvPr id="28" name="组合 27"/>
            <p:cNvGrpSpPr/>
            <p:nvPr/>
          </p:nvGrpSpPr>
          <p:grpSpPr>
            <a:xfrm>
              <a:off x="5225" y="3371"/>
              <a:ext cx="12207" cy="6573"/>
              <a:chOff x="5225" y="3371"/>
              <a:chExt cx="12207" cy="6573"/>
            </a:xfrm>
          </p:grpSpPr>
          <p:pic>
            <p:nvPicPr>
              <p:cNvPr id="24" name="图片 23" descr="79w58PIC2t5xiaG7b3Nc5_PIC2018"/>
              <p:cNvPicPr>
                <a:picLocks noChangeAspect="1"/>
              </p:cNvPicPr>
              <p:nvPr/>
            </p:nvPicPr>
            <p:blipFill>
              <a:blip r:embed="rId2"/>
              <a:srcRect t="26305"/>
              <a:stretch>
                <a:fillRect/>
              </a:stretch>
            </p:blipFill>
            <p:spPr>
              <a:xfrm>
                <a:off x="5225" y="3371"/>
                <a:ext cx="8919" cy="6573"/>
              </a:xfrm>
              <a:prstGeom prst="rect">
                <a:avLst/>
              </a:prstGeom>
            </p:spPr>
          </p:pic>
          <p:cxnSp>
            <p:nvCxnSpPr>
              <p:cNvPr id="25" name="直接连接符 24"/>
              <p:cNvCxnSpPr/>
              <p:nvPr/>
            </p:nvCxnSpPr>
            <p:spPr>
              <a:xfrm>
                <a:off x="5980" y="5160"/>
                <a:ext cx="11452" cy="0"/>
              </a:xfrm>
              <a:prstGeom prst="line">
                <a:avLst/>
              </a:prstGeom>
              <a:ln w="28575">
                <a:solidFill>
                  <a:srgbClr val="3BCB70"/>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36" y="7329"/>
                <a:ext cx="11565" cy="0"/>
              </a:xfrm>
              <a:prstGeom prst="line">
                <a:avLst/>
              </a:prstGeom>
              <a:ln w="28575">
                <a:solidFill>
                  <a:srgbClr val="4477F7"/>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836" y="9498"/>
                <a:ext cx="11565" cy="0"/>
              </a:xfrm>
              <a:prstGeom prst="line">
                <a:avLst/>
              </a:prstGeom>
              <a:ln w="28575">
                <a:solidFill>
                  <a:srgbClr val="FE4663"/>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sp>
          <p:nvSpPr>
            <p:cNvPr id="20" name="TextBox 51"/>
            <p:cNvSpPr txBox="1">
              <a:spLocks noChangeArrowheads="1"/>
            </p:cNvSpPr>
            <p:nvPr/>
          </p:nvSpPr>
          <p:spPr bwMode="auto">
            <a:xfrm>
              <a:off x="7211" y="6257"/>
              <a:ext cx="10254"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自然数的个数是无限的。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6828" y="4086"/>
              <a:ext cx="10774" cy="1016"/>
            </a:xfrm>
            <a:prstGeom prst="rect">
              <a:avLst/>
            </a:prstGeom>
            <a:noFill/>
          </p:spPr>
          <p:txBody>
            <a:bodyPr wrap="none" rtlCol="0">
              <a:spAutoFit/>
            </a:bodyPr>
            <a:p>
              <a:pPr algn="l"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“阿拉伯数字”是阿拉伯人发明的。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7173" y="8370"/>
              <a:ext cx="10652" cy="1016"/>
            </a:xfrm>
            <a:prstGeom prst="rect">
              <a:avLst/>
            </a:prstGeom>
            <a:noFill/>
          </p:spPr>
          <p:txBody>
            <a:bodyPr wrap="none" rtlCol="0">
              <a:spAutoFit/>
            </a:bodyPr>
            <a:p>
              <a:pPr algn="l"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没有最大的自然数，也没有最小的自然数。（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TextBox 56"/>
          <p:cNvSpPr txBox="1">
            <a:spLocks noChangeArrowheads="1"/>
          </p:cNvSpPr>
          <p:nvPr/>
        </p:nvSpPr>
        <p:spPr bwMode="auto">
          <a:xfrm>
            <a:off x="7733486" y="1958797"/>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TextBox 56"/>
          <p:cNvSpPr txBox="1">
            <a:spLocks noChangeArrowheads="1"/>
          </p:cNvSpPr>
          <p:nvPr/>
        </p:nvSpPr>
        <p:spPr bwMode="auto">
          <a:xfrm>
            <a:off x="7844611" y="4728925"/>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TextBox 56"/>
          <p:cNvSpPr txBox="1">
            <a:spLocks noChangeArrowheads="1"/>
          </p:cNvSpPr>
          <p:nvPr/>
        </p:nvSpPr>
        <p:spPr bwMode="auto">
          <a:xfrm>
            <a:off x="7771586" y="3350077"/>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19" name="组合 18"/>
          <p:cNvGrpSpPr/>
          <p:nvPr/>
        </p:nvGrpSpPr>
        <p:grpSpPr>
          <a:xfrm>
            <a:off x="8957310" y="711835"/>
            <a:ext cx="2795905" cy="2744470"/>
            <a:chOff x="8205" y="691"/>
            <a:chExt cx="4403" cy="4322"/>
          </a:xfrm>
        </p:grpSpPr>
        <p:grpSp>
          <p:nvGrpSpPr>
            <p:cNvPr id="15" name="组合 14"/>
            <p:cNvGrpSpPr/>
            <p:nvPr/>
          </p:nvGrpSpPr>
          <p:grpSpPr>
            <a:xfrm>
              <a:off x="8205" y="691"/>
              <a:ext cx="2088" cy="4322"/>
              <a:chOff x="8205" y="691"/>
              <a:chExt cx="2088" cy="4322"/>
            </a:xfrm>
          </p:grpSpPr>
          <p:pic>
            <p:nvPicPr>
              <p:cNvPr id="11" name="图片 10"/>
              <p:cNvPicPr>
                <a:picLocks noChangeAspect="1"/>
              </p:cNvPicPr>
              <p:nvPr/>
            </p:nvPicPr>
            <p:blipFill rotWithShape="1">
              <a:blip r:embed="rId3" cstate="print"/>
              <a:srcRect l="50628"/>
              <a:stretch>
                <a:fillRect/>
              </a:stretch>
            </p:blipFill>
            <p:spPr>
              <a:xfrm>
                <a:off x="8205" y="691"/>
                <a:ext cx="2088" cy="4322"/>
              </a:xfrm>
              <a:prstGeom prst="rect">
                <a:avLst/>
              </a:prstGeom>
            </p:spPr>
          </p:pic>
          <p:sp>
            <p:nvSpPr>
              <p:cNvPr id="12" name="文本框 11"/>
              <p:cNvSpPr txBox="1"/>
              <p:nvPr/>
            </p:nvSpPr>
            <p:spPr>
              <a:xfrm>
                <a:off x="8844" y="905"/>
                <a:ext cx="848" cy="822"/>
              </a:xfrm>
              <a:prstGeom prst="rect">
                <a:avLst/>
              </a:prstGeom>
              <a:noFill/>
            </p:spPr>
            <p:txBody>
              <a:bodyPr wrap="none" rtlCol="0">
                <a:spAutoFit/>
              </a:bodyPr>
              <a:p>
                <a:r>
                  <a:rPr lang="zh-CN" altLang="en-US" sz="2800"/>
                  <a:t>判</a:t>
                </a:r>
                <a:endParaRPr lang="zh-CN" altLang="en-US" sz="2800"/>
              </a:p>
            </p:txBody>
          </p:sp>
        </p:grpSp>
        <p:grpSp>
          <p:nvGrpSpPr>
            <p:cNvPr id="17" name="组合 16"/>
            <p:cNvGrpSpPr/>
            <p:nvPr/>
          </p:nvGrpSpPr>
          <p:grpSpPr>
            <a:xfrm>
              <a:off x="10552" y="718"/>
              <a:ext cx="2056" cy="4148"/>
              <a:chOff x="10552" y="718"/>
              <a:chExt cx="2056" cy="4148"/>
            </a:xfrm>
          </p:grpSpPr>
          <p:pic>
            <p:nvPicPr>
              <p:cNvPr id="18" name="图片 17"/>
              <p:cNvPicPr>
                <a:picLocks noChangeAspect="1"/>
              </p:cNvPicPr>
              <p:nvPr/>
            </p:nvPicPr>
            <p:blipFill rotWithShape="1">
              <a:blip r:embed="rId3" cstate="print"/>
              <a:srcRect r="49308"/>
              <a:stretch>
                <a:fillRect/>
              </a:stretch>
            </p:blipFill>
            <p:spPr>
              <a:xfrm>
                <a:off x="10552" y="718"/>
                <a:ext cx="2057" cy="4148"/>
              </a:xfrm>
              <a:prstGeom prst="rect">
                <a:avLst/>
              </a:prstGeom>
            </p:spPr>
          </p:pic>
          <p:sp>
            <p:nvSpPr>
              <p:cNvPr id="14" name="文本框 13"/>
              <p:cNvSpPr txBox="1"/>
              <p:nvPr/>
            </p:nvSpPr>
            <p:spPr>
              <a:xfrm>
                <a:off x="11156" y="965"/>
                <a:ext cx="848" cy="822"/>
              </a:xfrm>
              <a:prstGeom prst="rect">
                <a:avLst/>
              </a:prstGeom>
              <a:noFill/>
            </p:spPr>
            <p:txBody>
              <a:bodyPr wrap="none" rtlCol="0">
                <a:spAutoFit/>
              </a:bodyPr>
              <a:p>
                <a:r>
                  <a:rPr lang="zh-CN" altLang="en-US" sz="2800"/>
                  <a:t>断</a:t>
                </a:r>
                <a:endParaRPr lang="zh-CN" altLang="en-US" sz="2800"/>
              </a:p>
            </p:txBody>
          </p:sp>
        </p:grpSp>
      </p:grpSp>
      <p:sp>
        <p:nvSpPr>
          <p:cNvPr id="32" name="文本框 3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1582420" y="4658995"/>
            <a:ext cx="8466455" cy="966470"/>
            <a:chOff x="2506" y="6528"/>
            <a:chExt cx="13333" cy="1522"/>
          </a:xfrm>
        </p:grpSpPr>
        <p:pic>
          <p:nvPicPr>
            <p:cNvPr id="12" name="图片 11" descr="图片4"/>
            <p:cNvPicPr>
              <a:picLocks noChangeAspect="1"/>
            </p:cNvPicPr>
            <p:nvPr/>
          </p:nvPicPr>
          <p:blipFill>
            <a:blip r:embed="rId2"/>
            <a:stretch>
              <a:fillRect/>
            </a:stretch>
          </p:blipFill>
          <p:spPr>
            <a:xfrm rot="2700000">
              <a:off x="2513" y="6521"/>
              <a:ext cx="1462" cy="1476"/>
            </a:xfrm>
            <a:prstGeom prst="rect">
              <a:avLst/>
            </a:prstGeom>
          </p:spPr>
        </p:pic>
        <p:grpSp>
          <p:nvGrpSpPr>
            <p:cNvPr id="14" name="组合 13"/>
            <p:cNvGrpSpPr/>
            <p:nvPr/>
          </p:nvGrpSpPr>
          <p:grpSpPr>
            <a:xfrm>
              <a:off x="3951" y="6850"/>
              <a:ext cx="11888" cy="1201"/>
              <a:chOff x="3951" y="6850"/>
              <a:chExt cx="11888" cy="1201"/>
            </a:xfrm>
          </p:grpSpPr>
          <p:grpSp>
            <p:nvGrpSpPr>
              <p:cNvPr id="41" name="组合 40"/>
              <p:cNvGrpSpPr/>
              <p:nvPr/>
            </p:nvGrpSpPr>
            <p:grpSpPr>
              <a:xfrm rot="0">
                <a:off x="3951" y="6911"/>
                <a:ext cx="11889"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6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TextBox 51"/>
              <p:cNvSpPr txBox="1">
                <a:spLocks noChangeArrowheads="1"/>
              </p:cNvSpPr>
              <p:nvPr/>
            </p:nvSpPr>
            <p:spPr bwMode="auto">
              <a:xfrm>
                <a:off x="4264" y="6850"/>
                <a:ext cx="11556"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最小的自然数是（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），自然数的个数是（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17" name="组合 16"/>
          <p:cNvGrpSpPr/>
          <p:nvPr/>
        </p:nvGrpSpPr>
        <p:grpSpPr>
          <a:xfrm>
            <a:off x="1572260" y="3167380"/>
            <a:ext cx="8251825" cy="1008380"/>
            <a:chOff x="2476" y="4988"/>
            <a:chExt cx="12995" cy="1588"/>
          </a:xfrm>
        </p:grpSpPr>
        <p:pic>
          <p:nvPicPr>
            <p:cNvPr id="18" name="图片 17" descr="图片1"/>
            <p:cNvPicPr>
              <a:picLocks noChangeAspect="1"/>
            </p:cNvPicPr>
            <p:nvPr/>
          </p:nvPicPr>
          <p:blipFill>
            <a:blip r:embed="rId3"/>
            <a:stretch>
              <a:fillRect/>
            </a:stretch>
          </p:blipFill>
          <p:spPr>
            <a:xfrm rot="2700000">
              <a:off x="2450" y="5014"/>
              <a:ext cx="1588" cy="1536"/>
            </a:xfrm>
            <a:prstGeom prst="rect">
              <a:avLst/>
            </a:prstGeom>
          </p:spPr>
        </p:pic>
        <p:grpSp>
          <p:nvGrpSpPr>
            <p:cNvPr id="19" name="组合 18"/>
            <p:cNvGrpSpPr/>
            <p:nvPr/>
          </p:nvGrpSpPr>
          <p:grpSpPr>
            <a:xfrm>
              <a:off x="3937" y="5364"/>
              <a:ext cx="11534" cy="1188"/>
              <a:chOff x="3937" y="5364"/>
              <a:chExt cx="11534" cy="1188"/>
            </a:xfrm>
          </p:grpSpPr>
          <p:grpSp>
            <p:nvGrpSpPr>
              <p:cNvPr id="35" name="组合 34"/>
              <p:cNvGrpSpPr/>
              <p:nvPr/>
            </p:nvGrpSpPr>
            <p:grpSpPr>
              <a:xfrm rot="0">
                <a:off x="3937" y="5411"/>
                <a:ext cx="11403"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84"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TextBox 51"/>
              <p:cNvSpPr txBox="1">
                <a:spLocks noChangeArrowheads="1"/>
              </p:cNvSpPr>
              <p:nvPr/>
            </p:nvSpPr>
            <p:spPr bwMode="auto">
              <a:xfrm>
                <a:off x="4186" y="5364"/>
                <a:ext cx="11285"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相邻的两个自然数分别是（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）和（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21" name="组合 20"/>
          <p:cNvGrpSpPr/>
          <p:nvPr/>
        </p:nvGrpSpPr>
        <p:grpSpPr>
          <a:xfrm>
            <a:off x="1561465" y="1702435"/>
            <a:ext cx="5763260" cy="986790"/>
            <a:chOff x="2467" y="3370"/>
            <a:chExt cx="9076" cy="1554"/>
          </a:xfrm>
        </p:grpSpPr>
        <p:pic>
          <p:nvPicPr>
            <p:cNvPr id="22" name="图片 21" descr="图片2"/>
            <p:cNvPicPr>
              <a:picLocks noChangeAspect="1"/>
            </p:cNvPicPr>
            <p:nvPr/>
          </p:nvPicPr>
          <p:blipFill>
            <a:blip r:embed="rId4"/>
            <a:stretch>
              <a:fillRect/>
            </a:stretch>
          </p:blipFill>
          <p:spPr>
            <a:xfrm rot="2700000">
              <a:off x="2447" y="3390"/>
              <a:ext cx="1555" cy="1515"/>
            </a:xfrm>
            <a:prstGeom prst="rect">
              <a:avLst/>
            </a:prstGeom>
          </p:spPr>
        </p:pic>
        <p:grpSp>
          <p:nvGrpSpPr>
            <p:cNvPr id="23" name="组合 22"/>
            <p:cNvGrpSpPr/>
            <p:nvPr/>
          </p:nvGrpSpPr>
          <p:grpSpPr>
            <a:xfrm>
              <a:off x="3937" y="3697"/>
              <a:ext cx="7606" cy="1178"/>
              <a:chOff x="3937" y="3697"/>
              <a:chExt cx="7606" cy="1178"/>
            </a:xfrm>
          </p:grpSpPr>
          <p:grpSp>
            <p:nvGrpSpPr>
              <p:cNvPr id="24" name="组合 23"/>
              <p:cNvGrpSpPr/>
              <p:nvPr/>
            </p:nvGrpSpPr>
            <p:grpSpPr>
              <a:xfrm rot="0">
                <a:off x="3937" y="3735"/>
                <a:ext cx="7607" cy="1141"/>
                <a:chOff x="5488" y="1621"/>
                <a:chExt cx="12197" cy="3351"/>
              </a:xfrm>
            </p:grpSpPr>
            <p:grpSp>
              <p:nvGrpSpPr>
                <p:cNvPr id="25" name="组合 24"/>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16" y="1932"/>
                  <a:ext cx="11936"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TextBox 51"/>
              <p:cNvSpPr txBox="1">
                <a:spLocks noChangeArrowheads="1"/>
              </p:cNvSpPr>
              <p:nvPr/>
            </p:nvSpPr>
            <p:spPr bwMode="auto">
              <a:xfrm>
                <a:off x="4283" y="3697"/>
                <a:ext cx="7139"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相邻的两个自然数的差是（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30" name="TextBox 51"/>
          <p:cNvSpPr txBox="1">
            <a:spLocks noChangeArrowheads="1"/>
          </p:cNvSpPr>
          <p:nvPr/>
        </p:nvSpPr>
        <p:spPr bwMode="auto">
          <a:xfrm>
            <a:off x="7251995" y="3428688"/>
            <a:ext cx="82809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999</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TextBox 51"/>
          <p:cNvSpPr txBox="1">
            <a:spLocks noChangeArrowheads="1"/>
          </p:cNvSpPr>
          <p:nvPr/>
        </p:nvSpPr>
        <p:spPr bwMode="auto">
          <a:xfrm>
            <a:off x="8510607" y="3428688"/>
            <a:ext cx="107173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1001</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51"/>
          <p:cNvSpPr txBox="1">
            <a:spLocks noChangeArrowheads="1"/>
          </p:cNvSpPr>
          <p:nvPr/>
        </p:nvSpPr>
        <p:spPr bwMode="auto">
          <a:xfrm>
            <a:off x="6405809" y="1927548"/>
            <a:ext cx="82809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1</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TextBox 51"/>
          <p:cNvSpPr txBox="1">
            <a:spLocks noChangeArrowheads="1"/>
          </p:cNvSpPr>
          <p:nvPr/>
        </p:nvSpPr>
        <p:spPr bwMode="auto">
          <a:xfrm>
            <a:off x="5191579" y="4886648"/>
            <a:ext cx="82809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TextBox 51"/>
          <p:cNvSpPr txBox="1">
            <a:spLocks noChangeArrowheads="1"/>
          </p:cNvSpPr>
          <p:nvPr/>
        </p:nvSpPr>
        <p:spPr bwMode="auto">
          <a:xfrm>
            <a:off x="8422304" y="4874583"/>
            <a:ext cx="121575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无限</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文本框 3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up)">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9" name="组合 48"/>
          <p:cNvGrpSpPr/>
          <p:nvPr/>
        </p:nvGrpSpPr>
        <p:grpSpPr>
          <a:xfrm>
            <a:off x="6327775" y="2305685"/>
            <a:ext cx="2447290" cy="2887345"/>
            <a:chOff x="10125" y="5071"/>
            <a:chExt cx="3854" cy="4547"/>
          </a:xfrm>
        </p:grpSpPr>
        <p:grpSp>
          <p:nvGrpSpPr>
            <p:cNvPr id="36" name="Group 85"/>
            <p:cNvGrpSpPr/>
            <p:nvPr/>
          </p:nvGrpSpPr>
          <p:grpSpPr>
            <a:xfrm>
              <a:off x="10125" y="5071"/>
              <a:ext cx="3854" cy="4547"/>
              <a:chOff x="684972" y="1809750"/>
              <a:chExt cx="1809750" cy="2057400"/>
            </a:xfrm>
          </p:grpSpPr>
          <p:sp>
            <p:nvSpPr>
              <p:cNvPr id="87" name="Rectangle 86"/>
              <p:cNvSpPr/>
              <p:nvPr/>
            </p:nvSpPr>
            <p:spPr bwMode="auto">
              <a:xfrm rot="5400000" flipV="1">
                <a:off x="789747" y="1704975"/>
                <a:ext cx="1600200" cy="1809750"/>
              </a:xfrm>
              <a:prstGeom prst="rect">
                <a:avLst/>
              </a:prstGeom>
              <a:solidFill>
                <a:schemeClr val="accent3"/>
              </a:solidFill>
              <a:ln w="9525">
                <a:noFill/>
                <a:round/>
              </a:ln>
            </p:spPr>
            <p:txBody>
              <a:bodyPr vert="horz" wrap="square" lIns="246097" tIns="123048" rIns="246097" bIns="123048" numCol="1" rtlCol="0" anchor="t" anchorCtr="0" compatLnSpc="1"/>
              <a:lstStyle/>
              <a:p>
                <a:pPr algn="ctr"/>
                <a:endParaRPr lang="en-US" sz="4845" dirty="0"/>
              </a:p>
            </p:txBody>
          </p:sp>
          <p:sp>
            <p:nvSpPr>
              <p:cNvPr id="37" name="Right Triangle 87"/>
              <p:cNvSpPr/>
              <p:nvPr/>
            </p:nvSpPr>
            <p:spPr bwMode="auto">
              <a:xfrm rot="5400000">
                <a:off x="1980372" y="3352800"/>
                <a:ext cx="457200" cy="571500"/>
              </a:xfrm>
              <a:prstGeom prst="rtTriangle">
                <a:avLst/>
              </a:prstGeom>
              <a:solidFill>
                <a:schemeClr val="accent3">
                  <a:lumMod val="75000"/>
                </a:schemeClr>
              </a:solidFill>
              <a:ln w="9525">
                <a:noFill/>
                <a:round/>
              </a:ln>
            </p:spPr>
            <p:txBody>
              <a:bodyPr vert="horz" wrap="square" lIns="246097" tIns="123048" rIns="246097" bIns="123048" numCol="1" rtlCol="0" anchor="t" anchorCtr="0" compatLnSpc="1"/>
              <a:lstStyle/>
              <a:p>
                <a:pPr algn="ctr"/>
                <a:endParaRPr lang="en-US" sz="4845"/>
              </a:p>
            </p:txBody>
          </p:sp>
        </p:grpSp>
        <p:sp>
          <p:nvSpPr>
            <p:cNvPr id="48" name="矩形 47"/>
            <p:cNvSpPr/>
            <p:nvPr/>
          </p:nvSpPr>
          <p:spPr>
            <a:xfrm>
              <a:off x="10321" y="5274"/>
              <a:ext cx="3631" cy="2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最小的自然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数是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没有</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最大的自然数。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7" name="组合 46"/>
          <p:cNvGrpSpPr/>
          <p:nvPr/>
        </p:nvGrpSpPr>
        <p:grpSpPr>
          <a:xfrm>
            <a:off x="3517900" y="2305050"/>
            <a:ext cx="2447290" cy="2886710"/>
            <a:chOff x="5700" y="5070"/>
            <a:chExt cx="3854" cy="4546"/>
          </a:xfrm>
        </p:grpSpPr>
        <p:grpSp>
          <p:nvGrpSpPr>
            <p:cNvPr id="31" name="Group 78"/>
            <p:cNvGrpSpPr/>
            <p:nvPr/>
          </p:nvGrpSpPr>
          <p:grpSpPr>
            <a:xfrm>
              <a:off x="5700" y="5070"/>
              <a:ext cx="3854" cy="4547"/>
              <a:chOff x="684972" y="1809750"/>
              <a:chExt cx="1809750" cy="2057400"/>
            </a:xfrm>
          </p:grpSpPr>
          <p:sp>
            <p:nvSpPr>
              <p:cNvPr id="32" name="Rectangle 79"/>
              <p:cNvSpPr/>
              <p:nvPr/>
            </p:nvSpPr>
            <p:spPr bwMode="auto">
              <a:xfrm rot="5400000" flipV="1">
                <a:off x="789747" y="1704975"/>
                <a:ext cx="1600200" cy="1809750"/>
              </a:xfrm>
              <a:prstGeom prst="rect">
                <a:avLst/>
              </a:prstGeom>
              <a:solidFill>
                <a:schemeClr val="accent2"/>
              </a:solidFill>
              <a:ln w="9525">
                <a:noFill/>
                <a:round/>
              </a:ln>
            </p:spPr>
            <p:txBody>
              <a:bodyPr vert="horz" wrap="square" lIns="246097" tIns="123048" rIns="246097" bIns="123048" numCol="1" rtlCol="0" anchor="t" anchorCtr="0" compatLnSpc="1"/>
              <a:lstStyle/>
              <a:p>
                <a:pPr algn="ctr"/>
                <a:endParaRPr lang="en-US" sz="4845" dirty="0"/>
              </a:p>
            </p:txBody>
          </p:sp>
          <p:sp>
            <p:nvSpPr>
              <p:cNvPr id="33" name="Right Triangle 80"/>
              <p:cNvSpPr/>
              <p:nvPr/>
            </p:nvSpPr>
            <p:spPr bwMode="auto">
              <a:xfrm rot="5400000">
                <a:off x="1980372" y="3352800"/>
                <a:ext cx="457200" cy="571500"/>
              </a:xfrm>
              <a:prstGeom prst="rtTriangle">
                <a:avLst/>
              </a:prstGeom>
              <a:solidFill>
                <a:schemeClr val="accent2">
                  <a:lumMod val="75000"/>
                </a:schemeClr>
              </a:solidFill>
              <a:ln w="9525">
                <a:noFill/>
                <a:round/>
              </a:ln>
            </p:spPr>
            <p:txBody>
              <a:bodyPr vert="horz" wrap="square" lIns="246097" tIns="123048" rIns="246097" bIns="123048" numCol="1" rtlCol="0" anchor="t" anchorCtr="0" compatLnSpc="1"/>
              <a:lstStyle/>
              <a:p>
                <a:pPr algn="ctr"/>
                <a:endParaRPr lang="en-US" sz="4845"/>
              </a:p>
            </p:txBody>
          </p:sp>
        </p:grpSp>
        <p:sp>
          <p:nvSpPr>
            <p:cNvPr id="46" name="矩形 45"/>
            <p:cNvSpPr/>
            <p:nvPr/>
          </p:nvSpPr>
          <p:spPr>
            <a:xfrm>
              <a:off x="5851" y="5895"/>
              <a:ext cx="3192" cy="1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所有的自然</a:t>
              </a:r>
              <a:endParaRPr lang="zh-CN" altLang="en-US" sz="24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数都是整数。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81990" y="2305050"/>
            <a:ext cx="2447290" cy="2887345"/>
            <a:chOff x="1234" y="5070"/>
            <a:chExt cx="3854" cy="4547"/>
          </a:xfrm>
        </p:grpSpPr>
        <p:grpSp>
          <p:nvGrpSpPr>
            <p:cNvPr id="11" name="Group 77"/>
            <p:cNvGrpSpPr/>
            <p:nvPr/>
          </p:nvGrpSpPr>
          <p:grpSpPr>
            <a:xfrm>
              <a:off x="1234" y="5070"/>
              <a:ext cx="3854" cy="4547"/>
              <a:chOff x="684972" y="1809750"/>
              <a:chExt cx="1809750" cy="2057400"/>
            </a:xfrm>
          </p:grpSpPr>
          <p:sp>
            <p:nvSpPr>
              <p:cNvPr id="12" name="Rectangle 5"/>
              <p:cNvSpPr/>
              <p:nvPr/>
            </p:nvSpPr>
            <p:spPr bwMode="auto">
              <a:xfrm rot="5400000" flipV="1">
                <a:off x="789747" y="1704975"/>
                <a:ext cx="1600200" cy="1809750"/>
              </a:xfrm>
              <a:prstGeom prst="rect">
                <a:avLst/>
              </a:prstGeom>
              <a:solidFill>
                <a:schemeClr val="accent1"/>
              </a:solidFill>
              <a:ln w="9525">
                <a:noFill/>
                <a:round/>
              </a:ln>
            </p:spPr>
            <p:txBody>
              <a:bodyPr vert="horz" wrap="square" lIns="246097" tIns="123048" rIns="246097" bIns="123048" numCol="1" rtlCol="0" anchor="t" anchorCtr="0" compatLnSpc="1"/>
              <a:lstStyle/>
              <a:p>
                <a:pPr algn="ctr"/>
                <a:endParaRPr lang="en-US" sz="4845" dirty="0"/>
              </a:p>
            </p:txBody>
          </p:sp>
          <p:sp>
            <p:nvSpPr>
              <p:cNvPr id="14" name="Right Triangle 8"/>
              <p:cNvSpPr/>
              <p:nvPr/>
            </p:nvSpPr>
            <p:spPr bwMode="auto">
              <a:xfrm rot="5400000">
                <a:off x="1980372" y="3352800"/>
                <a:ext cx="457200" cy="571500"/>
              </a:xfrm>
              <a:prstGeom prst="rtTriangle">
                <a:avLst/>
              </a:prstGeom>
              <a:solidFill>
                <a:schemeClr val="accent1">
                  <a:lumMod val="75000"/>
                </a:schemeClr>
              </a:solidFill>
              <a:ln w="9525">
                <a:noFill/>
                <a:round/>
              </a:ln>
            </p:spPr>
            <p:txBody>
              <a:bodyPr vert="horz" wrap="square" lIns="246097" tIns="123048" rIns="246097" bIns="123048" numCol="1" rtlCol="0" anchor="t" anchorCtr="0" compatLnSpc="1"/>
              <a:lstStyle/>
              <a:p>
                <a:pPr algn="ctr"/>
                <a:endParaRPr lang="en-US" sz="4845"/>
              </a:p>
            </p:txBody>
          </p:sp>
        </p:grpSp>
        <p:sp>
          <p:nvSpPr>
            <p:cNvPr id="44" name="矩形 43"/>
            <p:cNvSpPr/>
            <p:nvPr/>
          </p:nvSpPr>
          <p:spPr>
            <a:xfrm>
              <a:off x="1312" y="5364"/>
              <a:ext cx="3697" cy="28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0,1,2,3,4,5,6,7,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8,9,10,11……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都是自然数。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Group 43"/>
          <p:cNvGrpSpPr/>
          <p:nvPr/>
        </p:nvGrpSpPr>
        <p:grpSpPr>
          <a:xfrm>
            <a:off x="2749550" y="3063240"/>
            <a:ext cx="694055" cy="730885"/>
            <a:chOff x="618873" y="1239440"/>
            <a:chExt cx="650476" cy="650470"/>
          </a:xfrm>
        </p:grpSpPr>
        <p:sp>
          <p:nvSpPr>
            <p:cNvPr id="110" name="Oval 109"/>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5" b="1" dirty="0">
                <a:solidFill>
                  <a:schemeClr val="accent1"/>
                </a:solidFill>
              </a:endParaRPr>
            </a:p>
          </p:txBody>
        </p:sp>
        <p:sp>
          <p:nvSpPr>
            <p:cNvPr id="111"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lstStyle/>
            <a:p>
              <a:endParaRPr lang="en-US" sz="4845"/>
            </a:p>
          </p:txBody>
        </p:sp>
      </p:grpSp>
      <p:grpSp>
        <p:nvGrpSpPr>
          <p:cNvPr id="42" name="Group 43"/>
          <p:cNvGrpSpPr/>
          <p:nvPr/>
        </p:nvGrpSpPr>
        <p:grpSpPr>
          <a:xfrm>
            <a:off x="5600065" y="3063875"/>
            <a:ext cx="694055" cy="730885"/>
            <a:chOff x="618873" y="1239440"/>
            <a:chExt cx="650476" cy="650470"/>
          </a:xfrm>
        </p:grpSpPr>
        <p:sp>
          <p:nvSpPr>
            <p:cNvPr id="113" name="Oval 112"/>
            <p:cNvSpPr/>
            <p:nvPr/>
          </p:nvSpPr>
          <p:spPr>
            <a:xfrm>
              <a:off x="618873" y="1239440"/>
              <a:ext cx="650476" cy="65047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5" b="1" dirty="0">
                <a:solidFill>
                  <a:schemeClr val="accent1"/>
                </a:solidFill>
              </a:endParaRPr>
            </a:p>
          </p:txBody>
        </p:sp>
        <p:sp>
          <p:nvSpPr>
            <p:cNvPr id="114"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lstStyle/>
            <a:p>
              <a:endParaRPr lang="en-US" sz="4845"/>
            </a:p>
          </p:txBody>
        </p:sp>
      </p:grpSp>
      <p:grpSp>
        <p:nvGrpSpPr>
          <p:cNvPr id="43" name="Group 43"/>
          <p:cNvGrpSpPr/>
          <p:nvPr/>
        </p:nvGrpSpPr>
        <p:grpSpPr>
          <a:xfrm>
            <a:off x="8439785" y="3063240"/>
            <a:ext cx="694055" cy="730885"/>
            <a:chOff x="618873" y="1239440"/>
            <a:chExt cx="650476" cy="650470"/>
          </a:xfrm>
        </p:grpSpPr>
        <p:sp>
          <p:nvSpPr>
            <p:cNvPr id="116" name="Oval 115"/>
            <p:cNvSpPr/>
            <p:nvPr/>
          </p:nvSpPr>
          <p:spPr>
            <a:xfrm>
              <a:off x="618873" y="1239440"/>
              <a:ext cx="650476" cy="650470"/>
            </a:xfrm>
            <a:prstGeom prst="ellipse">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5" b="1" dirty="0">
                <a:solidFill>
                  <a:schemeClr val="accent1"/>
                </a:solidFill>
              </a:endParaRPr>
            </a:p>
          </p:txBody>
        </p:sp>
        <p:sp>
          <p:nvSpPr>
            <p:cNvPr id="117"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ln>
          </p:spPr>
          <p:txBody>
            <a:bodyPr vert="horz" wrap="square" lIns="246097" tIns="123048" rIns="246097" bIns="123048" numCol="1" anchor="t" anchorCtr="0" compatLnSpc="1"/>
            <a:lstStyle/>
            <a:p>
              <a:endParaRPr lang="en-US" sz="4845"/>
            </a:p>
          </p:txBody>
        </p:sp>
      </p:grpSp>
      <p:grpSp>
        <p:nvGrpSpPr>
          <p:cNvPr id="52" name="组合 51"/>
          <p:cNvGrpSpPr/>
          <p:nvPr/>
        </p:nvGrpSpPr>
        <p:grpSpPr>
          <a:xfrm>
            <a:off x="9244330" y="2305685"/>
            <a:ext cx="2447290" cy="2886710"/>
            <a:chOff x="14718" y="5071"/>
            <a:chExt cx="3854" cy="4546"/>
          </a:xfrm>
        </p:grpSpPr>
        <p:grpSp>
          <p:nvGrpSpPr>
            <p:cNvPr id="39" name="Group 92"/>
            <p:cNvGrpSpPr/>
            <p:nvPr/>
          </p:nvGrpSpPr>
          <p:grpSpPr>
            <a:xfrm>
              <a:off x="14718" y="5071"/>
              <a:ext cx="3854" cy="4547"/>
              <a:chOff x="684972" y="1809750"/>
              <a:chExt cx="1809750" cy="2057400"/>
            </a:xfrm>
          </p:grpSpPr>
          <p:sp>
            <p:nvSpPr>
              <p:cNvPr id="94" name="Rectangle 93"/>
              <p:cNvSpPr/>
              <p:nvPr/>
            </p:nvSpPr>
            <p:spPr bwMode="auto">
              <a:xfrm rot="5400000" flipV="1">
                <a:off x="789747" y="1704975"/>
                <a:ext cx="1600200" cy="1809750"/>
              </a:xfrm>
              <a:prstGeom prst="rect">
                <a:avLst/>
              </a:prstGeom>
              <a:solidFill>
                <a:schemeClr val="accent4"/>
              </a:solidFill>
              <a:ln w="9525">
                <a:noFill/>
                <a:round/>
              </a:ln>
            </p:spPr>
            <p:txBody>
              <a:bodyPr vert="horz" wrap="square" lIns="246097" tIns="123048" rIns="246097" bIns="123048" numCol="1" rtlCol="0" anchor="t" anchorCtr="0" compatLnSpc="1"/>
              <a:lstStyle/>
              <a:p>
                <a:pPr algn="ctr"/>
                <a:endParaRPr lang="en-US" sz="4845" dirty="0"/>
              </a:p>
            </p:txBody>
          </p:sp>
          <p:sp>
            <p:nvSpPr>
              <p:cNvPr id="95" name="Right Triangle 94"/>
              <p:cNvSpPr/>
              <p:nvPr/>
            </p:nvSpPr>
            <p:spPr bwMode="auto">
              <a:xfrm rot="5400000">
                <a:off x="1980372" y="3352800"/>
                <a:ext cx="457200" cy="571500"/>
              </a:xfrm>
              <a:prstGeom prst="rtTriangle">
                <a:avLst/>
              </a:prstGeom>
              <a:solidFill>
                <a:schemeClr val="accent4">
                  <a:lumMod val="75000"/>
                </a:schemeClr>
              </a:solidFill>
              <a:ln w="9525">
                <a:noFill/>
                <a:round/>
              </a:ln>
            </p:spPr>
            <p:txBody>
              <a:bodyPr vert="horz" wrap="square" lIns="246097" tIns="123048" rIns="246097" bIns="123048" numCol="1" rtlCol="0" anchor="t" anchorCtr="0" compatLnSpc="1"/>
              <a:lstStyle/>
              <a:p>
                <a:pPr algn="ctr"/>
                <a:endParaRPr lang="en-US" sz="4845"/>
              </a:p>
            </p:txBody>
          </p:sp>
        </p:grpSp>
        <p:sp>
          <p:nvSpPr>
            <p:cNvPr id="51" name="矩形 50"/>
            <p:cNvSpPr/>
            <p:nvPr/>
          </p:nvSpPr>
          <p:spPr>
            <a:xfrm>
              <a:off x="14892" y="5980"/>
              <a:ext cx="3505" cy="17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自然数的个数</a:t>
              </a:r>
              <a:endParaRPr lang="zh-CN" altLang="en-US" sz="24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是无限的。</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500" fill="hold"/>
                                        <p:tgtEl>
                                          <p:spTgt spid="43"/>
                                        </p:tgtEl>
                                        <p:attrNameLst>
                                          <p:attrName>ppt_w</p:attrName>
                                        </p:attrNameLst>
                                      </p:cBhvr>
                                      <p:tavLst>
                                        <p:tav tm="0">
                                          <p:val>
                                            <p:fltVal val="0"/>
                                          </p:val>
                                        </p:tav>
                                        <p:tav tm="100000">
                                          <p:val>
                                            <p:strVal val="#ppt_w"/>
                                          </p:val>
                                        </p:tav>
                                      </p:tavLst>
                                    </p:anim>
                                    <p:anim calcmode="lin" valueType="num">
                                      <p:cBhvr>
                                        <p:cTn id="37" dur="500" fill="hold"/>
                                        <p:tgtEl>
                                          <p:spTgt spid="43"/>
                                        </p:tgtEl>
                                        <p:attrNameLst>
                                          <p:attrName>ppt_h</p:attrName>
                                        </p:attrNameLst>
                                      </p:cBhvr>
                                      <p:tavLst>
                                        <p:tav tm="0">
                                          <p:val>
                                            <p:fltVal val="0"/>
                                          </p:val>
                                        </p:tav>
                                        <p:tav tm="100000">
                                          <p:val>
                                            <p:strVal val="#ppt_h"/>
                                          </p:val>
                                        </p:tav>
                                      </p:tavLst>
                                    </p:anim>
                                    <p:animEffect transition="in" filter="fade">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10" name="组合 9"/>
          <p:cNvGrpSpPr/>
          <p:nvPr/>
        </p:nvGrpSpPr>
        <p:grpSpPr>
          <a:xfrm>
            <a:off x="7026910" y="1221740"/>
            <a:ext cx="3951605" cy="2738755"/>
            <a:chOff x="5066" y="5367"/>
            <a:chExt cx="6223" cy="4313"/>
          </a:xfrm>
        </p:grpSpPr>
        <p:pic>
          <p:nvPicPr>
            <p:cNvPr id="67587" name="Picture 2"/>
            <p:cNvPicPr>
              <a:picLocks noChangeAspect="1"/>
            </p:cNvPicPr>
            <p:nvPr/>
          </p:nvPicPr>
          <p:blipFill>
            <a:blip r:embed="rId2"/>
            <a:srcRect t="2211" b="2211"/>
            <a:stretch>
              <a:fillRect/>
            </a:stretch>
          </p:blipFill>
          <p:spPr>
            <a:xfrm>
              <a:off x="5066" y="5367"/>
              <a:ext cx="6223" cy="4313"/>
            </a:xfrm>
            <a:prstGeom prst="rect">
              <a:avLst/>
            </a:prstGeom>
            <a:noFill/>
            <a:ln w="9525">
              <a:noFill/>
            </a:ln>
          </p:spPr>
        </p:pic>
        <p:sp>
          <p:nvSpPr>
            <p:cNvPr id="4" name="文本框 3"/>
            <p:cNvSpPr txBox="1"/>
            <p:nvPr/>
          </p:nvSpPr>
          <p:spPr>
            <a:xfrm>
              <a:off x="6395" y="5942"/>
              <a:ext cx="4128" cy="2761"/>
            </a:xfrm>
            <a:prstGeom prst="rect">
              <a:avLst/>
            </a:prstGeom>
            <a:noFill/>
          </p:spPr>
          <p:txBody>
            <a:bodyPr wrap="none" rtlCol="0">
              <a:spAutoFit/>
            </a:bodyPr>
            <a:p>
              <a:pPr>
                <a:lnSpc>
                  <a:spcPct val="150000"/>
                </a:lnSpc>
              </a:pPr>
              <a:r>
                <a:rPr lang="zh-CN" altLang="en-US" sz="2400"/>
                <a:t>在很久很久以前，</a:t>
              </a:r>
              <a:endParaRPr lang="zh-CN" altLang="en-US" sz="2400"/>
            </a:p>
            <a:p>
              <a:pPr>
                <a:lnSpc>
                  <a:spcPct val="150000"/>
                </a:lnSpc>
              </a:pPr>
              <a:r>
                <a:rPr lang="zh-CN" altLang="en-US" sz="2400"/>
                <a:t>还没有数字，要</a:t>
              </a:r>
              <a:endParaRPr lang="zh-CN" altLang="en-US" sz="2400"/>
            </a:p>
            <a:p>
              <a:pPr>
                <a:lnSpc>
                  <a:spcPct val="150000"/>
                </a:lnSpc>
              </a:pPr>
              <a:r>
                <a:rPr lang="zh-CN" altLang="en-US" sz="2400"/>
                <a:t>记数该怎么办呢？</a:t>
              </a:r>
              <a:endParaRPr lang="zh-CN" altLang="en-US" sz="2400"/>
            </a:p>
          </p:txBody>
        </p:sp>
      </p:grpSp>
      <p:pic>
        <p:nvPicPr>
          <p:cNvPr id="6" name="Picture 6"/>
          <p:cNvPicPr>
            <a:picLocks noChangeAspect="1"/>
          </p:cNvPicPr>
          <p:nvPr>
            <p:custDataLst>
              <p:tags r:id="rId3"/>
            </p:custDataLst>
          </p:nvPr>
        </p:nvPicPr>
        <p:blipFill>
          <a:blip r:embed="rId4"/>
          <a:stretch>
            <a:fillRect/>
          </a:stretch>
        </p:blipFill>
        <p:spPr>
          <a:xfrm>
            <a:off x="958215" y="3878580"/>
            <a:ext cx="2053590" cy="2091690"/>
          </a:xfrm>
          <a:prstGeom prst="rect">
            <a:avLst/>
          </a:prstGeom>
          <a:noFill/>
          <a:ln w="9525">
            <a:noFill/>
          </a:ln>
        </p:spPr>
      </p:pic>
      <p:grpSp>
        <p:nvGrpSpPr>
          <p:cNvPr id="9" name="组合 8"/>
          <p:cNvGrpSpPr/>
          <p:nvPr/>
        </p:nvGrpSpPr>
        <p:grpSpPr>
          <a:xfrm>
            <a:off x="2273935" y="1022985"/>
            <a:ext cx="3776980" cy="2937510"/>
            <a:chOff x="8096" y="2509"/>
            <a:chExt cx="5948" cy="4626"/>
          </a:xfrm>
        </p:grpSpPr>
        <p:pic>
          <p:nvPicPr>
            <p:cNvPr id="71683" name="Picture 2"/>
            <p:cNvPicPr>
              <a:picLocks noChangeAspect="1"/>
            </p:cNvPicPr>
            <p:nvPr/>
          </p:nvPicPr>
          <p:blipFill>
            <a:blip r:embed="rId5"/>
            <a:srcRect t="2858" b="2858"/>
            <a:stretch>
              <a:fillRect/>
            </a:stretch>
          </p:blipFill>
          <p:spPr>
            <a:xfrm>
              <a:off x="8096" y="2509"/>
              <a:ext cx="5948" cy="4626"/>
            </a:xfrm>
            <a:prstGeom prst="rect">
              <a:avLst/>
            </a:prstGeom>
            <a:noFill/>
            <a:ln w="9525">
              <a:noFill/>
            </a:ln>
          </p:spPr>
        </p:pic>
        <p:sp>
          <p:nvSpPr>
            <p:cNvPr id="3" name="文本框 2"/>
            <p:cNvSpPr txBox="1"/>
            <p:nvPr/>
          </p:nvSpPr>
          <p:spPr>
            <a:xfrm>
              <a:off x="8607" y="3107"/>
              <a:ext cx="5088" cy="2761"/>
            </a:xfrm>
            <a:prstGeom prst="rect">
              <a:avLst/>
            </a:prstGeom>
            <a:noFill/>
          </p:spPr>
          <p:txBody>
            <a:bodyPr wrap="none" rtlCol="0">
              <a:spAutoFit/>
            </a:bodyPr>
            <a:p>
              <a:pPr>
                <a:lnSpc>
                  <a:spcPct val="150000"/>
                </a:lnSpc>
              </a:pPr>
              <a:r>
                <a:rPr lang="zh-CN" altLang="en-US" sz="2400"/>
                <a:t>到现在为止，我们已经</a:t>
              </a:r>
              <a:endParaRPr lang="zh-CN" altLang="en-US" sz="2400"/>
            </a:p>
            <a:p>
              <a:pPr>
                <a:lnSpc>
                  <a:spcPct val="150000"/>
                </a:lnSpc>
              </a:pPr>
              <a:r>
                <a:rPr lang="zh-CN" altLang="en-US" sz="2400"/>
                <a:t>学习了很多的数，那么</a:t>
              </a:r>
              <a:endParaRPr lang="zh-CN" altLang="en-US" sz="2400"/>
            </a:p>
            <a:p>
              <a:pPr>
                <a:lnSpc>
                  <a:spcPct val="150000"/>
                </a:lnSpc>
              </a:pPr>
              <a:r>
                <a:rPr lang="zh-CN" altLang="en-US" sz="2400"/>
                <a:t>数是怎样产生的呢？</a:t>
              </a:r>
              <a:endParaRPr lang="zh-CN" altLang="en-US" sz="2400"/>
            </a:p>
          </p:txBody>
        </p:sp>
      </p:grpSp>
      <p:pic>
        <p:nvPicPr>
          <p:cNvPr id="9221" name="图片 32" descr="图片4.jpg"/>
          <p:cNvPicPr>
            <a:picLocks noChangeAspect="1"/>
          </p:cNvPicPr>
          <p:nvPr/>
        </p:nvPicPr>
        <p:blipFill>
          <a:blip r:embed="rId6">
            <a:clrChange>
              <a:clrFrom>
                <a:srgbClr val="FFFFFF"/>
              </a:clrFrom>
              <a:clrTo>
                <a:srgbClr val="FFFFFF">
                  <a:alpha val="0"/>
                </a:srgbClr>
              </a:clrTo>
            </a:clrChange>
          </a:blip>
          <a:stretch>
            <a:fillRect/>
          </a:stretch>
        </p:blipFill>
        <p:spPr>
          <a:xfrm>
            <a:off x="8703310" y="4363720"/>
            <a:ext cx="1284605" cy="1692910"/>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02" name="图片 101"/>
          <p:cNvPicPr/>
          <p:nvPr/>
        </p:nvPicPr>
        <p:blipFill>
          <a:blip r:embed="rId2"/>
          <a:stretch>
            <a:fillRect/>
          </a:stretch>
        </p:blipFill>
        <p:spPr>
          <a:xfrm>
            <a:off x="297180" y="1047750"/>
            <a:ext cx="11597640" cy="5525135"/>
          </a:xfrm>
          <a:prstGeom prst="rect">
            <a:avLst/>
          </a:prstGeom>
          <a:noFill/>
          <a:ln w="9525">
            <a:noFill/>
          </a:ln>
          <a:effectLst>
            <a:softEdge rad="317500"/>
          </a:effectLst>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300 (1)"/>
          <p:cNvPicPr>
            <a:picLocks noChangeAspect="1"/>
          </p:cNvPicPr>
          <p:nvPr/>
        </p:nvPicPr>
        <p:blipFill>
          <a:blip r:embed="rId3"/>
          <a:stretch>
            <a:fillRect/>
          </a:stretch>
        </p:blipFill>
        <p:spPr>
          <a:xfrm>
            <a:off x="6436360" y="1868805"/>
            <a:ext cx="2857500" cy="2857500"/>
          </a:xfrm>
          <a:prstGeom prst="rect">
            <a:avLst/>
          </a:prstGeom>
        </p:spPr>
      </p:pic>
      <p:pic>
        <p:nvPicPr>
          <p:cNvPr id="11" name="图片 10"/>
          <p:cNvPicPr>
            <a:picLocks noChangeAspect="1"/>
          </p:cNvPicPr>
          <p:nvPr/>
        </p:nvPicPr>
        <p:blipFill>
          <a:blip r:embed="rId4"/>
          <a:stretch>
            <a:fillRect/>
          </a:stretch>
        </p:blipFill>
        <p:spPr>
          <a:xfrm>
            <a:off x="5813425" y="4265295"/>
            <a:ext cx="565785" cy="394970"/>
          </a:xfrm>
          <a:prstGeom prst="rect">
            <a:avLst/>
          </a:prstGeom>
        </p:spPr>
      </p:pic>
      <p:pic>
        <p:nvPicPr>
          <p:cNvPr id="12" name="图片 11"/>
          <p:cNvPicPr>
            <a:picLocks noChangeAspect="1"/>
          </p:cNvPicPr>
          <p:nvPr/>
        </p:nvPicPr>
        <p:blipFill>
          <a:blip r:embed="rId4"/>
          <a:stretch>
            <a:fillRect/>
          </a:stretch>
        </p:blipFill>
        <p:spPr>
          <a:xfrm>
            <a:off x="6226175" y="4265295"/>
            <a:ext cx="565785" cy="394970"/>
          </a:xfrm>
          <a:prstGeom prst="rect">
            <a:avLst/>
          </a:prstGeom>
        </p:spPr>
      </p:pic>
      <p:pic>
        <p:nvPicPr>
          <p:cNvPr id="13" name="图片 12"/>
          <p:cNvPicPr>
            <a:picLocks noChangeAspect="1"/>
          </p:cNvPicPr>
          <p:nvPr/>
        </p:nvPicPr>
        <p:blipFill>
          <a:blip r:embed="rId4"/>
          <a:stretch>
            <a:fillRect/>
          </a:stretch>
        </p:blipFill>
        <p:spPr>
          <a:xfrm>
            <a:off x="6594475" y="4265295"/>
            <a:ext cx="565785" cy="394970"/>
          </a:xfrm>
          <a:prstGeom prst="rect">
            <a:avLst/>
          </a:prstGeom>
        </p:spPr>
      </p:pic>
      <p:pic>
        <p:nvPicPr>
          <p:cNvPr id="14" name="图片 13"/>
          <p:cNvPicPr>
            <a:picLocks noChangeAspect="1"/>
          </p:cNvPicPr>
          <p:nvPr/>
        </p:nvPicPr>
        <p:blipFill>
          <a:blip r:embed="rId4"/>
          <a:stretch>
            <a:fillRect/>
          </a:stretch>
        </p:blipFill>
        <p:spPr>
          <a:xfrm>
            <a:off x="7003415" y="4265295"/>
            <a:ext cx="565785" cy="394970"/>
          </a:xfrm>
          <a:prstGeom prst="rect">
            <a:avLst/>
          </a:prstGeom>
        </p:spPr>
      </p:pic>
      <p:pic>
        <p:nvPicPr>
          <p:cNvPr id="15" name="Picture 6"/>
          <p:cNvPicPr>
            <a:picLocks noChangeAspect="1" noChangeArrowheads="1"/>
          </p:cNvPicPr>
          <p:nvPr/>
        </p:nvPicPr>
        <p:blipFill>
          <a:blip r:embed="rId5"/>
          <a:srcRect/>
          <a:stretch>
            <a:fillRect/>
          </a:stretch>
        </p:blipFill>
        <p:spPr bwMode="auto">
          <a:xfrm rot="300000">
            <a:off x="8745220" y="4718050"/>
            <a:ext cx="1344930" cy="1176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6"/>
          <a:srcRect/>
          <a:stretch>
            <a:fillRect/>
          </a:stretch>
        </p:blipFill>
        <p:spPr bwMode="auto">
          <a:xfrm rot="420000">
            <a:off x="3886835" y="4502150"/>
            <a:ext cx="1654175" cy="1036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7"/>
          <a:srcRect/>
          <a:stretch>
            <a:fillRect/>
          </a:stretch>
        </p:blipFill>
        <p:spPr bwMode="auto">
          <a:xfrm rot="480000">
            <a:off x="5256530" y="4515485"/>
            <a:ext cx="1672590" cy="118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8"/>
          <a:srcRect/>
          <a:stretch>
            <a:fillRect/>
          </a:stretch>
        </p:blipFill>
        <p:spPr bwMode="auto">
          <a:xfrm rot="360000">
            <a:off x="7090410" y="4531995"/>
            <a:ext cx="1307465" cy="121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图片 100"/>
          <p:cNvPicPr/>
          <p:nvPr/>
        </p:nvPicPr>
        <p:blipFill>
          <a:blip r:embed="rId9"/>
          <a:stretch>
            <a:fillRect/>
          </a:stretch>
        </p:blipFill>
        <p:spPr>
          <a:xfrm>
            <a:off x="8156575" y="3537585"/>
            <a:ext cx="3373120" cy="1188720"/>
          </a:xfrm>
          <a:prstGeom prst="rect">
            <a:avLst/>
          </a:prstGeom>
          <a:noFill/>
          <a:ln w="9525">
            <a:noFill/>
          </a:ln>
        </p:spPr>
      </p:pic>
      <p:grpSp>
        <p:nvGrpSpPr>
          <p:cNvPr id="9" name="组合 8"/>
          <p:cNvGrpSpPr/>
          <p:nvPr/>
        </p:nvGrpSpPr>
        <p:grpSpPr>
          <a:xfrm>
            <a:off x="857885" y="382270"/>
            <a:ext cx="7502525" cy="3155315"/>
            <a:chOff x="2627" y="5503"/>
            <a:chExt cx="11433" cy="4319"/>
          </a:xfrm>
        </p:grpSpPr>
        <p:pic>
          <p:nvPicPr>
            <p:cNvPr id="8" name="图片 7" descr="puzzle (1)"/>
            <p:cNvPicPr>
              <a:picLocks noChangeAspect="1"/>
            </p:cNvPicPr>
            <p:nvPr/>
          </p:nvPicPr>
          <p:blipFill>
            <a:blip r:embed="rId10">
              <a:clrChange>
                <a:clrFrom>
                  <a:srgbClr val="040205">
                    <a:alpha val="100000"/>
                  </a:srgbClr>
                </a:clrFrom>
                <a:clrTo>
                  <a:srgbClr val="040205">
                    <a:alpha val="100000"/>
                    <a:alpha val="0"/>
                  </a:srgbClr>
                </a:clrTo>
              </a:clrChange>
            </a:blip>
            <a:srcRect l="7648" t="9048" r="57370" b="55878"/>
            <a:stretch>
              <a:fillRect/>
            </a:stretch>
          </p:blipFill>
          <p:spPr>
            <a:xfrm>
              <a:off x="2627" y="5503"/>
              <a:ext cx="11433" cy="4319"/>
            </a:xfrm>
            <a:prstGeom prst="rect">
              <a:avLst/>
            </a:prstGeom>
          </p:spPr>
        </p:pic>
        <p:sp>
          <p:nvSpPr>
            <p:cNvPr id="7" name="矩形 6"/>
            <p:cNvSpPr/>
            <p:nvPr/>
          </p:nvSpPr>
          <p:spPr>
            <a:xfrm>
              <a:off x="5298" y="6396"/>
              <a:ext cx="6774" cy="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spcBef>
                  <a:spcPct val="0"/>
                </a:spcBef>
              </a:pPr>
              <a:r>
                <a:rPr lang="zh-CN" altLang="en-US" sz="2400" dirty="0">
                  <a:latin typeface="微软雅黑" panose="020B0503020204020204" pitchFamily="34" charset="-122"/>
                  <a:ea typeface="微软雅黑" panose="020B0503020204020204" pitchFamily="34" charset="-122"/>
                </a:rPr>
                <a:t>出去放羊的时候，每放一只羊</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2400" dirty="0">
                  <a:latin typeface="微软雅黑" panose="020B0503020204020204" pitchFamily="34" charset="-122"/>
                  <a:ea typeface="微软雅黑" panose="020B0503020204020204" pitchFamily="34" charset="-122"/>
                </a:rPr>
                <a:t>就摆一个小石子，一共放了多</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2400" dirty="0">
                  <a:latin typeface="微软雅黑" panose="020B0503020204020204" pitchFamily="34" charset="-122"/>
                  <a:ea typeface="微软雅黑" panose="020B0503020204020204" pitchFamily="34" charset="-122"/>
                </a:rPr>
                <a:t>少只羊，就摆多少个小石子。</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1+#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p:tgtEl>
                                          <p:spTgt spid="13"/>
                                        </p:tgtEl>
                                        <p:attrNameLst>
                                          <p:attrName>ppt_y</p:attrName>
                                        </p:attrNameLst>
                                      </p:cBhvr>
                                      <p:tavLst>
                                        <p:tav tm="0">
                                          <p:val>
                                            <p:strVal val="#ppt_y+#ppt_h*1.125000"/>
                                          </p:val>
                                        </p:tav>
                                        <p:tav tm="100000">
                                          <p:val>
                                            <p:strVal val="#ppt_y"/>
                                          </p:val>
                                        </p:tav>
                                      </p:tavLst>
                                    </p:anim>
                                    <p:animEffect transition="in" filter="wipe(up)">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ppt_y</p:attrName>
                                        </p:attrNameLst>
                                      </p:cBhvr>
                                      <p:tavLst>
                                        <p:tav tm="0">
                                          <p:val>
                                            <p:strVal val="#ppt_y+#ppt_h*1.125000"/>
                                          </p:val>
                                        </p:tav>
                                        <p:tav tm="100000">
                                          <p:val>
                                            <p:strVal val="#ppt_y"/>
                                          </p:val>
                                        </p:tav>
                                      </p:tavLst>
                                    </p:anim>
                                    <p:animEffect transition="in" filter="wipe(up)">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02" name="图片 101"/>
          <p:cNvPicPr/>
          <p:nvPr/>
        </p:nvPicPr>
        <p:blipFill>
          <a:blip r:embed="rId2"/>
          <a:stretch>
            <a:fillRect/>
          </a:stretch>
        </p:blipFill>
        <p:spPr>
          <a:xfrm>
            <a:off x="297180" y="1047750"/>
            <a:ext cx="11597640" cy="5525135"/>
          </a:xfrm>
          <a:prstGeom prst="rect">
            <a:avLst/>
          </a:prstGeom>
          <a:noFill/>
          <a:ln w="9525">
            <a:noFill/>
          </a:ln>
          <a:effectLst>
            <a:softEdge rad="317500"/>
          </a:effectLst>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300 (1)"/>
          <p:cNvPicPr>
            <a:picLocks noChangeAspect="1"/>
          </p:cNvPicPr>
          <p:nvPr/>
        </p:nvPicPr>
        <p:blipFill>
          <a:blip r:embed="rId3"/>
          <a:stretch>
            <a:fillRect/>
          </a:stretch>
        </p:blipFill>
        <p:spPr>
          <a:xfrm flipH="1">
            <a:off x="6436360" y="1868805"/>
            <a:ext cx="2857500" cy="2857500"/>
          </a:xfrm>
          <a:prstGeom prst="rect">
            <a:avLst/>
          </a:prstGeom>
        </p:spPr>
      </p:pic>
      <p:pic>
        <p:nvPicPr>
          <p:cNvPr id="11" name="图片 10"/>
          <p:cNvPicPr>
            <a:picLocks noChangeAspect="1"/>
          </p:cNvPicPr>
          <p:nvPr/>
        </p:nvPicPr>
        <p:blipFill>
          <a:blip r:embed="rId4"/>
          <a:stretch>
            <a:fillRect/>
          </a:stretch>
        </p:blipFill>
        <p:spPr>
          <a:xfrm>
            <a:off x="5813425" y="4265295"/>
            <a:ext cx="565785" cy="394970"/>
          </a:xfrm>
          <a:prstGeom prst="rect">
            <a:avLst/>
          </a:prstGeom>
        </p:spPr>
      </p:pic>
      <p:pic>
        <p:nvPicPr>
          <p:cNvPr id="12" name="图片 11"/>
          <p:cNvPicPr>
            <a:picLocks noChangeAspect="1"/>
          </p:cNvPicPr>
          <p:nvPr/>
        </p:nvPicPr>
        <p:blipFill>
          <a:blip r:embed="rId4"/>
          <a:stretch>
            <a:fillRect/>
          </a:stretch>
        </p:blipFill>
        <p:spPr>
          <a:xfrm>
            <a:off x="6226175" y="4265295"/>
            <a:ext cx="565785" cy="394970"/>
          </a:xfrm>
          <a:prstGeom prst="rect">
            <a:avLst/>
          </a:prstGeom>
        </p:spPr>
      </p:pic>
      <p:pic>
        <p:nvPicPr>
          <p:cNvPr id="13" name="图片 12"/>
          <p:cNvPicPr>
            <a:picLocks noChangeAspect="1"/>
          </p:cNvPicPr>
          <p:nvPr/>
        </p:nvPicPr>
        <p:blipFill>
          <a:blip r:embed="rId4"/>
          <a:stretch>
            <a:fillRect/>
          </a:stretch>
        </p:blipFill>
        <p:spPr>
          <a:xfrm>
            <a:off x="6594475" y="4265295"/>
            <a:ext cx="565785" cy="394970"/>
          </a:xfrm>
          <a:prstGeom prst="rect">
            <a:avLst/>
          </a:prstGeom>
        </p:spPr>
      </p:pic>
      <p:pic>
        <p:nvPicPr>
          <p:cNvPr id="14" name="图片 13"/>
          <p:cNvPicPr>
            <a:picLocks noChangeAspect="1"/>
          </p:cNvPicPr>
          <p:nvPr/>
        </p:nvPicPr>
        <p:blipFill>
          <a:blip r:embed="rId4"/>
          <a:stretch>
            <a:fillRect/>
          </a:stretch>
        </p:blipFill>
        <p:spPr>
          <a:xfrm>
            <a:off x="7003415" y="4265295"/>
            <a:ext cx="565785" cy="394970"/>
          </a:xfrm>
          <a:prstGeom prst="rect">
            <a:avLst/>
          </a:prstGeom>
        </p:spPr>
      </p:pic>
      <p:pic>
        <p:nvPicPr>
          <p:cNvPr id="15" name="Picture 6"/>
          <p:cNvPicPr>
            <a:picLocks noChangeAspect="1" noChangeArrowheads="1"/>
          </p:cNvPicPr>
          <p:nvPr/>
        </p:nvPicPr>
        <p:blipFill>
          <a:blip r:embed="rId5"/>
          <a:srcRect/>
          <a:stretch>
            <a:fillRect/>
          </a:stretch>
        </p:blipFill>
        <p:spPr bwMode="auto">
          <a:xfrm rot="21300000" flipH="1">
            <a:off x="8745220" y="4718050"/>
            <a:ext cx="1344930" cy="1176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6"/>
          <a:srcRect/>
          <a:stretch>
            <a:fillRect/>
          </a:stretch>
        </p:blipFill>
        <p:spPr bwMode="auto">
          <a:xfrm rot="21180000" flipH="1">
            <a:off x="3886835" y="4502150"/>
            <a:ext cx="1654175" cy="1036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7"/>
          <a:srcRect/>
          <a:stretch>
            <a:fillRect/>
          </a:stretch>
        </p:blipFill>
        <p:spPr bwMode="auto">
          <a:xfrm rot="21120000" flipH="1">
            <a:off x="5256530" y="4515485"/>
            <a:ext cx="1672590" cy="118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8"/>
          <a:srcRect/>
          <a:stretch>
            <a:fillRect/>
          </a:stretch>
        </p:blipFill>
        <p:spPr bwMode="auto">
          <a:xfrm rot="21240000" flipH="1">
            <a:off x="7090410" y="4531995"/>
            <a:ext cx="1307465" cy="121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图片 100"/>
          <p:cNvPicPr/>
          <p:nvPr/>
        </p:nvPicPr>
        <p:blipFill>
          <a:blip r:embed="rId9"/>
          <a:stretch>
            <a:fillRect/>
          </a:stretch>
        </p:blipFill>
        <p:spPr>
          <a:xfrm>
            <a:off x="8156575" y="3537585"/>
            <a:ext cx="3373120" cy="1188720"/>
          </a:xfrm>
          <a:prstGeom prst="rect">
            <a:avLst/>
          </a:prstGeom>
          <a:noFill/>
          <a:ln w="9525">
            <a:noFill/>
          </a:ln>
        </p:spPr>
      </p:pic>
      <p:grpSp>
        <p:nvGrpSpPr>
          <p:cNvPr id="6" name="组合 5"/>
          <p:cNvGrpSpPr/>
          <p:nvPr/>
        </p:nvGrpSpPr>
        <p:grpSpPr>
          <a:xfrm>
            <a:off x="0" y="226060"/>
            <a:ext cx="8545830" cy="3467100"/>
            <a:chOff x="2410" y="553"/>
            <a:chExt cx="13458" cy="5460"/>
          </a:xfrm>
        </p:grpSpPr>
        <p:pic>
          <p:nvPicPr>
            <p:cNvPr id="5" name="图片 4" descr="puzzle (1)"/>
            <p:cNvPicPr>
              <a:picLocks noChangeAspect="1"/>
            </p:cNvPicPr>
            <p:nvPr/>
          </p:nvPicPr>
          <p:blipFill>
            <a:blip r:embed="rId10">
              <a:clrChange>
                <a:clrFrom>
                  <a:srgbClr val="040205">
                    <a:alpha val="100000"/>
                  </a:srgbClr>
                </a:clrFrom>
                <a:clrTo>
                  <a:srgbClr val="040205">
                    <a:alpha val="100000"/>
                    <a:alpha val="0"/>
                  </a:srgbClr>
                </a:clrTo>
              </a:clrChange>
            </a:blip>
            <a:srcRect l="7648" t="9048" r="57370" b="55878"/>
            <a:stretch>
              <a:fillRect/>
            </a:stretch>
          </p:blipFill>
          <p:spPr>
            <a:xfrm>
              <a:off x="2410" y="553"/>
              <a:ext cx="13459" cy="5461"/>
            </a:xfrm>
            <a:prstGeom prst="rect">
              <a:avLst/>
            </a:prstGeom>
          </p:spPr>
        </p:pic>
        <p:sp>
          <p:nvSpPr>
            <p:cNvPr id="10" name="矩形 9"/>
            <p:cNvSpPr/>
            <p:nvPr/>
          </p:nvSpPr>
          <p:spPr>
            <a:xfrm>
              <a:off x="5479" y="1894"/>
              <a:ext cx="8209" cy="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spcBef>
                  <a:spcPct val="0"/>
                </a:spcBef>
              </a:pPr>
              <a:r>
                <a:rPr lang="zh-CN" altLang="en-US" sz="2400" dirty="0">
                  <a:latin typeface="微软雅黑" panose="020B0503020204020204" pitchFamily="34" charset="-122"/>
                  <a:ea typeface="微软雅黑" panose="020B0503020204020204" pitchFamily="34" charset="-122"/>
                </a:rPr>
                <a:t>放牧回来时，再把羊和小石子一一对应起来。如果回来的羊的只数和小石子同样多，就说明放牧时羊没丢。</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21600000">
                                      <p:cBhvr>
                                        <p:cTn id="18" dur="1000" fill="hold"/>
                                        <p:tgtEl>
                                          <p:spTgt spid="14"/>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nodeType="clickEffect">
                                  <p:stCondLst>
                                    <p:cond delay="0"/>
                                  </p:stCondLst>
                                  <p:childTnLst>
                                    <p:animRot by="21600000">
                                      <p:cBhvr>
                                        <p:cTn id="28" dur="1000" fill="hold"/>
                                        <p:tgtEl>
                                          <p:spTgt spid="1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nodeType="clickEffect">
                                  <p:stCondLst>
                                    <p:cond delay="0"/>
                                  </p:stCondLst>
                                  <p:childTnLst>
                                    <p:animRot by="21600000">
                                      <p:cBhvr>
                                        <p:cTn id="38" dur="1000" fill="hold"/>
                                        <p:tgtEl>
                                          <p:spTgt spid="12"/>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8" presetClass="emph" presetSubtype="0" fill="hold" nodeType="clickEffect">
                                  <p:stCondLst>
                                    <p:cond delay="0"/>
                                  </p:stCondLst>
                                  <p:childTnLst>
                                    <p:animRot by="21600000">
                                      <p:cBhvr>
                                        <p:cTn id="48"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1" name="图片 10"/>
          <p:cNvPicPr>
            <a:picLocks noChangeAspect="1"/>
          </p:cNvPicPr>
          <p:nvPr/>
        </p:nvPicPr>
        <p:blipFill>
          <a:blip r:embed="rId2"/>
          <a:stretch>
            <a:fillRect/>
          </a:stretch>
        </p:blipFill>
        <p:spPr>
          <a:xfrm>
            <a:off x="2665730" y="1629410"/>
            <a:ext cx="565785" cy="394970"/>
          </a:xfrm>
          <a:prstGeom prst="rect">
            <a:avLst/>
          </a:prstGeom>
        </p:spPr>
      </p:pic>
      <p:pic>
        <p:nvPicPr>
          <p:cNvPr id="12" name="图片 11"/>
          <p:cNvPicPr>
            <a:picLocks noChangeAspect="1"/>
          </p:cNvPicPr>
          <p:nvPr/>
        </p:nvPicPr>
        <p:blipFill>
          <a:blip r:embed="rId2"/>
          <a:stretch>
            <a:fillRect/>
          </a:stretch>
        </p:blipFill>
        <p:spPr>
          <a:xfrm>
            <a:off x="4472940" y="1629410"/>
            <a:ext cx="565785" cy="394970"/>
          </a:xfrm>
          <a:prstGeom prst="rect">
            <a:avLst/>
          </a:prstGeom>
        </p:spPr>
      </p:pic>
      <p:pic>
        <p:nvPicPr>
          <p:cNvPr id="13" name="图片 12"/>
          <p:cNvPicPr>
            <a:picLocks noChangeAspect="1"/>
          </p:cNvPicPr>
          <p:nvPr/>
        </p:nvPicPr>
        <p:blipFill>
          <a:blip r:embed="rId2"/>
          <a:stretch>
            <a:fillRect/>
          </a:stretch>
        </p:blipFill>
        <p:spPr>
          <a:xfrm>
            <a:off x="6384925" y="1629410"/>
            <a:ext cx="565785" cy="394970"/>
          </a:xfrm>
          <a:prstGeom prst="rect">
            <a:avLst/>
          </a:prstGeom>
        </p:spPr>
      </p:pic>
      <p:pic>
        <p:nvPicPr>
          <p:cNvPr id="14" name="图片 13"/>
          <p:cNvPicPr>
            <a:picLocks noChangeAspect="1"/>
          </p:cNvPicPr>
          <p:nvPr/>
        </p:nvPicPr>
        <p:blipFill>
          <a:blip r:embed="rId2"/>
          <a:stretch>
            <a:fillRect/>
          </a:stretch>
        </p:blipFill>
        <p:spPr>
          <a:xfrm>
            <a:off x="8429625" y="1629410"/>
            <a:ext cx="565785" cy="394970"/>
          </a:xfrm>
          <a:prstGeom prst="rect">
            <a:avLst/>
          </a:prstGeom>
        </p:spPr>
      </p:pic>
      <p:pic>
        <p:nvPicPr>
          <p:cNvPr id="15" name="Picture 6"/>
          <p:cNvPicPr>
            <a:picLocks noChangeAspect="1" noChangeArrowheads="1"/>
          </p:cNvPicPr>
          <p:nvPr/>
        </p:nvPicPr>
        <p:blipFill>
          <a:blip r:embed="rId3"/>
          <a:srcRect/>
          <a:stretch>
            <a:fillRect/>
          </a:stretch>
        </p:blipFill>
        <p:spPr bwMode="auto">
          <a:xfrm rot="21300000" flipH="1">
            <a:off x="8202930" y="2549525"/>
            <a:ext cx="1344930" cy="1176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4"/>
          <a:srcRect/>
          <a:stretch>
            <a:fillRect/>
          </a:stretch>
        </p:blipFill>
        <p:spPr bwMode="auto">
          <a:xfrm rot="21180000" flipH="1">
            <a:off x="1979930" y="2590165"/>
            <a:ext cx="1654175" cy="1036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5"/>
          <a:srcRect/>
          <a:stretch>
            <a:fillRect/>
          </a:stretch>
        </p:blipFill>
        <p:spPr bwMode="auto">
          <a:xfrm rot="21120000" flipH="1">
            <a:off x="3919855" y="2429510"/>
            <a:ext cx="1672590" cy="118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6"/>
          <a:srcRect/>
          <a:stretch>
            <a:fillRect/>
          </a:stretch>
        </p:blipFill>
        <p:spPr bwMode="auto">
          <a:xfrm rot="21240000" flipH="1">
            <a:off x="6014085" y="2446020"/>
            <a:ext cx="1307465" cy="121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6895" y="4626610"/>
            <a:ext cx="3633470" cy="1437640"/>
            <a:chOff x="5638" y="7621"/>
            <a:chExt cx="5722" cy="2264"/>
          </a:xfrm>
        </p:grpSpPr>
        <p:pic>
          <p:nvPicPr>
            <p:cNvPr id="103" name="图片 102"/>
            <p:cNvPicPr/>
            <p:nvPr/>
          </p:nvPicPr>
          <p:blipFill>
            <a:blip r:embed="rId7">
              <a:clrChange>
                <a:clrFrom>
                  <a:srgbClr val="000000">
                    <a:alpha val="0"/>
                  </a:srgbClr>
                </a:clrFrom>
                <a:clrTo>
                  <a:srgbClr val="000000">
                    <a:alpha val="0"/>
                    <a:alpha val="0"/>
                  </a:srgbClr>
                </a:clrTo>
              </a:clrChange>
            </a:blip>
            <a:stretch>
              <a:fillRect/>
            </a:stretch>
          </p:blipFill>
          <p:spPr>
            <a:xfrm>
              <a:off x="5638" y="7621"/>
              <a:ext cx="5722" cy="2265"/>
            </a:xfrm>
            <a:prstGeom prst="rect">
              <a:avLst/>
            </a:prstGeom>
            <a:noFill/>
            <a:ln w="9525">
              <a:noFill/>
            </a:ln>
          </p:spPr>
        </p:pic>
        <p:sp>
          <p:nvSpPr>
            <p:cNvPr id="7" name="文本框 6"/>
            <p:cNvSpPr txBox="1"/>
            <p:nvPr/>
          </p:nvSpPr>
          <p:spPr>
            <a:xfrm>
              <a:off x="7001" y="8343"/>
              <a:ext cx="2996" cy="822"/>
            </a:xfrm>
            <a:prstGeom prst="rect">
              <a:avLst/>
            </a:prstGeom>
            <a:noFill/>
          </p:spPr>
          <p:txBody>
            <a:bodyPr wrap="none" rtlCol="0">
              <a:spAutoFit/>
            </a:bodyPr>
            <a:p>
              <a:r>
                <a:rPr lang="zh-CN" altLang="en-US" sz="2800"/>
                <a:t>实</a:t>
              </a:r>
              <a:r>
                <a:rPr lang="en-US" altLang="zh-CN" sz="2800"/>
                <a:t> </a:t>
              </a:r>
              <a:r>
                <a:rPr lang="zh-CN" altLang="en-US" sz="2800"/>
                <a:t>物</a:t>
              </a:r>
              <a:r>
                <a:rPr lang="en-US" altLang="zh-CN" sz="2800"/>
                <a:t> </a:t>
              </a:r>
              <a:r>
                <a:rPr lang="zh-CN" altLang="en-US" sz="2800"/>
                <a:t>记</a:t>
              </a:r>
              <a:r>
                <a:rPr lang="en-US" altLang="zh-CN" sz="2800"/>
                <a:t> </a:t>
              </a:r>
              <a:r>
                <a:rPr lang="zh-CN" altLang="en-US" sz="2800"/>
                <a:t>数</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1916430" y="3999865"/>
            <a:ext cx="8745220" cy="391795"/>
            <a:chOff x="3018" y="7002"/>
            <a:chExt cx="13772" cy="617"/>
          </a:xfrm>
        </p:grpSpPr>
        <p:pic>
          <p:nvPicPr>
            <p:cNvPr id="30" name="Picture 15"/>
            <p:cNvPicPr>
              <a:picLocks noChangeAspect="1" noChangeArrowheads="1"/>
            </p:cNvPicPr>
            <p:nvPr/>
          </p:nvPicPr>
          <p:blipFill>
            <a:blip r:embed="rId2"/>
            <a:srcRect t="88812" r="81745"/>
            <a:stretch>
              <a:fillRect/>
            </a:stretch>
          </p:blipFill>
          <p:spPr bwMode="auto">
            <a:xfrm>
              <a:off x="12653"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 name="Picture 15"/>
            <p:cNvPicPr>
              <a:picLocks noChangeAspect="1" noChangeArrowheads="1"/>
            </p:cNvPicPr>
            <p:nvPr/>
          </p:nvPicPr>
          <p:blipFill>
            <a:blip r:embed="rId2"/>
            <a:srcRect t="88812" r="81745"/>
            <a:stretch>
              <a:fillRect/>
            </a:stretch>
          </p:blipFill>
          <p:spPr bwMode="auto">
            <a:xfrm>
              <a:off x="12325"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Picture 15"/>
            <p:cNvPicPr>
              <a:picLocks noChangeAspect="1" noChangeArrowheads="1"/>
            </p:cNvPicPr>
            <p:nvPr/>
          </p:nvPicPr>
          <p:blipFill>
            <a:blip r:embed="rId2"/>
            <a:srcRect t="88812" r="81745"/>
            <a:stretch>
              <a:fillRect/>
            </a:stretch>
          </p:blipFill>
          <p:spPr bwMode="auto">
            <a:xfrm>
              <a:off x="11728"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15"/>
            <p:cNvPicPr>
              <a:picLocks noChangeAspect="1" noChangeArrowheads="1"/>
            </p:cNvPicPr>
            <p:nvPr/>
          </p:nvPicPr>
          <p:blipFill>
            <a:blip r:embed="rId2"/>
            <a:srcRect t="88812" r="81745"/>
            <a:stretch>
              <a:fillRect/>
            </a:stretch>
          </p:blipFill>
          <p:spPr bwMode="auto">
            <a:xfrm>
              <a:off x="11137"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15"/>
            <p:cNvPicPr>
              <a:picLocks noChangeAspect="1" noChangeArrowheads="1"/>
            </p:cNvPicPr>
            <p:nvPr/>
          </p:nvPicPr>
          <p:blipFill>
            <a:blip r:embed="rId2"/>
            <a:srcRect t="88812" r="81745"/>
            <a:stretch>
              <a:fillRect/>
            </a:stretch>
          </p:blipFill>
          <p:spPr bwMode="auto">
            <a:xfrm>
              <a:off x="10250"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15"/>
            <p:cNvPicPr>
              <a:picLocks noChangeAspect="1" noChangeArrowheads="1"/>
            </p:cNvPicPr>
            <p:nvPr/>
          </p:nvPicPr>
          <p:blipFill>
            <a:blip r:embed="rId2"/>
            <a:srcRect t="88812" r="81745"/>
            <a:stretch>
              <a:fillRect/>
            </a:stretch>
          </p:blipFill>
          <p:spPr bwMode="auto">
            <a:xfrm>
              <a:off x="9792"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 name="Picture 15"/>
            <p:cNvPicPr>
              <a:picLocks noChangeAspect="1" noChangeArrowheads="1"/>
            </p:cNvPicPr>
            <p:nvPr/>
          </p:nvPicPr>
          <p:blipFill>
            <a:blip r:embed="rId2"/>
            <a:srcRect t="88812" r="81745"/>
            <a:stretch>
              <a:fillRect/>
            </a:stretch>
          </p:blipFill>
          <p:spPr bwMode="auto">
            <a:xfrm>
              <a:off x="9143"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5"/>
            <p:cNvPicPr>
              <a:picLocks noChangeAspect="1" noChangeArrowheads="1"/>
            </p:cNvPicPr>
            <p:nvPr/>
          </p:nvPicPr>
          <p:blipFill>
            <a:blip r:embed="rId2"/>
            <a:srcRect t="88812" r="81745"/>
            <a:stretch>
              <a:fillRect/>
            </a:stretch>
          </p:blipFill>
          <p:spPr bwMode="auto">
            <a:xfrm>
              <a:off x="8514"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15"/>
            <p:cNvPicPr>
              <a:picLocks noChangeAspect="1" noChangeArrowheads="1"/>
            </p:cNvPicPr>
            <p:nvPr/>
          </p:nvPicPr>
          <p:blipFill>
            <a:blip r:embed="rId2"/>
            <a:srcRect t="88812" r="73327"/>
            <a:stretch>
              <a:fillRect/>
            </a:stretch>
          </p:blipFill>
          <p:spPr bwMode="auto">
            <a:xfrm>
              <a:off x="7373" y="7002"/>
              <a:ext cx="1746"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 name="Picture 15"/>
            <p:cNvPicPr>
              <a:picLocks noChangeAspect="1" noChangeArrowheads="1"/>
            </p:cNvPicPr>
            <p:nvPr/>
          </p:nvPicPr>
          <p:blipFill>
            <a:blip r:embed="rId2"/>
            <a:srcRect t="88812" r="81745"/>
            <a:stretch>
              <a:fillRect/>
            </a:stretch>
          </p:blipFill>
          <p:spPr bwMode="auto">
            <a:xfrm>
              <a:off x="7092"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 name="Picture 15"/>
            <p:cNvPicPr>
              <a:picLocks noChangeAspect="1" noChangeArrowheads="1"/>
            </p:cNvPicPr>
            <p:nvPr/>
          </p:nvPicPr>
          <p:blipFill>
            <a:blip r:embed="rId2"/>
            <a:srcRect t="88812" r="81745"/>
            <a:stretch>
              <a:fillRect/>
            </a:stretch>
          </p:blipFill>
          <p:spPr bwMode="auto">
            <a:xfrm>
              <a:off x="6656"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15"/>
            <p:cNvPicPr>
              <a:picLocks noChangeAspect="1" noChangeArrowheads="1"/>
            </p:cNvPicPr>
            <p:nvPr/>
          </p:nvPicPr>
          <p:blipFill>
            <a:blip r:embed="rId2"/>
            <a:srcRect t="88812" r="81745"/>
            <a:stretch>
              <a:fillRect/>
            </a:stretch>
          </p:blipFill>
          <p:spPr bwMode="auto">
            <a:xfrm>
              <a:off x="6083"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15"/>
            <p:cNvPicPr>
              <a:picLocks noChangeAspect="1" noChangeArrowheads="1"/>
            </p:cNvPicPr>
            <p:nvPr/>
          </p:nvPicPr>
          <p:blipFill>
            <a:blip r:embed="rId2"/>
            <a:srcRect t="88812" r="73327"/>
            <a:stretch>
              <a:fillRect/>
            </a:stretch>
          </p:blipFill>
          <p:spPr bwMode="auto">
            <a:xfrm>
              <a:off x="4929" y="7002"/>
              <a:ext cx="1746"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15"/>
            <p:cNvPicPr>
              <a:picLocks noChangeAspect="1" noChangeArrowheads="1"/>
            </p:cNvPicPr>
            <p:nvPr/>
          </p:nvPicPr>
          <p:blipFill>
            <a:blip r:embed="rId2"/>
            <a:srcRect t="88812" r="81745"/>
            <a:stretch>
              <a:fillRect/>
            </a:stretch>
          </p:blipFill>
          <p:spPr bwMode="auto">
            <a:xfrm>
              <a:off x="4764"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15"/>
            <p:cNvPicPr>
              <a:picLocks noChangeAspect="1" noChangeArrowheads="1"/>
            </p:cNvPicPr>
            <p:nvPr/>
          </p:nvPicPr>
          <p:blipFill>
            <a:blip r:embed="rId2"/>
            <a:srcRect t="88812" r="81745"/>
            <a:stretch>
              <a:fillRect/>
            </a:stretch>
          </p:blipFill>
          <p:spPr bwMode="auto">
            <a:xfrm>
              <a:off x="4171" y="7002"/>
              <a:ext cx="1195"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5"/>
            <p:cNvPicPr>
              <a:picLocks noChangeAspect="1" noChangeArrowheads="1"/>
            </p:cNvPicPr>
            <p:nvPr/>
          </p:nvPicPr>
          <p:blipFill>
            <a:blip r:embed="rId2"/>
            <a:srcRect l="54995" t="88812"/>
            <a:stretch>
              <a:fillRect/>
            </a:stretch>
          </p:blipFill>
          <p:spPr bwMode="auto">
            <a:xfrm>
              <a:off x="13844" y="7002"/>
              <a:ext cx="2946"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15"/>
            <p:cNvPicPr>
              <a:picLocks noChangeAspect="1" noChangeArrowheads="1"/>
            </p:cNvPicPr>
            <p:nvPr/>
          </p:nvPicPr>
          <p:blipFill>
            <a:blip r:embed="rId2"/>
            <a:srcRect t="88812" r="73327"/>
            <a:stretch>
              <a:fillRect/>
            </a:stretch>
          </p:blipFill>
          <p:spPr bwMode="auto">
            <a:xfrm>
              <a:off x="3018" y="7002"/>
              <a:ext cx="1746"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15"/>
            <p:cNvPicPr>
              <a:picLocks noChangeAspect="1" noChangeArrowheads="1"/>
            </p:cNvPicPr>
            <p:nvPr/>
          </p:nvPicPr>
          <p:blipFill>
            <a:blip r:embed="rId2"/>
            <a:srcRect t="88812" r="73327"/>
            <a:stretch>
              <a:fillRect/>
            </a:stretch>
          </p:blipFill>
          <p:spPr bwMode="auto">
            <a:xfrm>
              <a:off x="10013" y="7002"/>
              <a:ext cx="1746" cy="61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32" name="上箭头 31"/>
          <p:cNvSpPr/>
          <p:nvPr/>
        </p:nvSpPr>
        <p:spPr>
          <a:xfrm>
            <a:off x="2722880" y="4331335"/>
            <a:ext cx="199390" cy="299720"/>
          </a:xfrm>
          <a:prstGeom prst="upArrow">
            <a:avLst>
              <a:gd name="adj1" fmla="val 50000"/>
              <a:gd name="adj2" fmla="val 81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上箭头 32"/>
          <p:cNvSpPr/>
          <p:nvPr/>
        </p:nvSpPr>
        <p:spPr>
          <a:xfrm>
            <a:off x="3924935" y="4331335"/>
            <a:ext cx="199390" cy="299720"/>
          </a:xfrm>
          <a:prstGeom prst="upArrow">
            <a:avLst>
              <a:gd name="adj1" fmla="val 50000"/>
              <a:gd name="adj2" fmla="val 81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上箭头 33"/>
          <p:cNvSpPr/>
          <p:nvPr/>
        </p:nvSpPr>
        <p:spPr>
          <a:xfrm>
            <a:off x="5501640" y="4331335"/>
            <a:ext cx="199390" cy="299720"/>
          </a:xfrm>
          <a:prstGeom prst="upArrow">
            <a:avLst>
              <a:gd name="adj1" fmla="val 50000"/>
              <a:gd name="adj2" fmla="val 81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上箭头 34"/>
          <p:cNvSpPr/>
          <p:nvPr/>
        </p:nvSpPr>
        <p:spPr>
          <a:xfrm>
            <a:off x="7199630" y="4331335"/>
            <a:ext cx="199390" cy="299720"/>
          </a:xfrm>
          <a:prstGeom prst="upArrow">
            <a:avLst>
              <a:gd name="adj1" fmla="val 50000"/>
              <a:gd name="adj2" fmla="val 81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上箭头 35"/>
          <p:cNvSpPr/>
          <p:nvPr/>
        </p:nvSpPr>
        <p:spPr>
          <a:xfrm>
            <a:off x="8944610" y="4331335"/>
            <a:ext cx="199390" cy="299720"/>
          </a:xfrm>
          <a:prstGeom prst="upArrow">
            <a:avLst>
              <a:gd name="adj1" fmla="val 50000"/>
              <a:gd name="adj2" fmla="val 81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7" name="组合 36"/>
          <p:cNvGrpSpPr/>
          <p:nvPr/>
        </p:nvGrpSpPr>
        <p:grpSpPr>
          <a:xfrm>
            <a:off x="4238625" y="4805045"/>
            <a:ext cx="3633470" cy="1438275"/>
            <a:chOff x="5638" y="7621"/>
            <a:chExt cx="5722" cy="2265"/>
          </a:xfrm>
        </p:grpSpPr>
        <p:pic>
          <p:nvPicPr>
            <p:cNvPr id="103" name="图片 102"/>
            <p:cNvPicPr/>
            <p:nvPr/>
          </p:nvPicPr>
          <p:blipFill>
            <a:blip r:embed="rId3">
              <a:clrChange>
                <a:clrFrom>
                  <a:srgbClr val="000000">
                    <a:alpha val="0"/>
                  </a:srgbClr>
                </a:clrFrom>
                <a:clrTo>
                  <a:srgbClr val="000000">
                    <a:alpha val="0"/>
                    <a:alpha val="0"/>
                  </a:srgbClr>
                </a:clrTo>
              </a:clrChange>
            </a:blip>
            <a:stretch>
              <a:fillRect/>
            </a:stretch>
          </p:blipFill>
          <p:spPr>
            <a:xfrm>
              <a:off x="5638" y="7621"/>
              <a:ext cx="5722" cy="2265"/>
            </a:xfrm>
            <a:prstGeom prst="rect">
              <a:avLst/>
            </a:prstGeom>
            <a:noFill/>
            <a:ln w="9525">
              <a:noFill/>
            </a:ln>
          </p:spPr>
        </p:pic>
        <p:sp>
          <p:nvSpPr>
            <p:cNvPr id="38" name="文本框 37"/>
            <p:cNvSpPr txBox="1"/>
            <p:nvPr/>
          </p:nvSpPr>
          <p:spPr>
            <a:xfrm>
              <a:off x="7001" y="8343"/>
              <a:ext cx="2996" cy="822"/>
            </a:xfrm>
            <a:prstGeom prst="rect">
              <a:avLst/>
            </a:prstGeom>
            <a:noFill/>
          </p:spPr>
          <p:txBody>
            <a:bodyPr wrap="none" rtlCol="0">
              <a:spAutoFit/>
            </a:bodyPr>
            <a:p>
              <a:r>
                <a:rPr lang="zh-CN" altLang="en-US" sz="2800"/>
                <a:t>结</a:t>
              </a:r>
              <a:r>
                <a:rPr lang="en-US" altLang="zh-CN" sz="2800"/>
                <a:t> </a:t>
              </a:r>
              <a:r>
                <a:rPr lang="zh-CN" altLang="en-US" sz="2800"/>
                <a:t>绳</a:t>
              </a:r>
              <a:r>
                <a:rPr lang="en-US" altLang="zh-CN" sz="2800"/>
                <a:t> </a:t>
              </a:r>
              <a:r>
                <a:rPr lang="zh-CN" altLang="en-US" sz="2800"/>
                <a:t>记</a:t>
              </a:r>
              <a:r>
                <a:rPr lang="en-US" altLang="zh-CN" sz="2800"/>
                <a:t> </a:t>
              </a:r>
              <a:r>
                <a:rPr lang="zh-CN" altLang="en-US" sz="2800"/>
                <a:t>数</a:t>
              </a:r>
              <a:endParaRPr lang="zh-CN" altLang="en-US" sz="28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微信图片_20220826160048"/>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58647" t="17710" r="33047" b="76473"/>
          <a:stretch>
            <a:fillRect/>
          </a:stretch>
        </p:blipFill>
        <p:spPr>
          <a:xfrm>
            <a:off x="2259965" y="2218690"/>
            <a:ext cx="1011555" cy="1002030"/>
          </a:xfrm>
          <a:prstGeom prst="roundRect">
            <a:avLst/>
          </a:prstGeom>
        </p:spPr>
      </p:pic>
      <p:pic>
        <p:nvPicPr>
          <p:cNvPr id="4" name="图片 3" descr="微信图片_20220826160048"/>
          <p:cNvPicPr>
            <a:picLocks noChangeAspect="1"/>
          </p:cNvPicPr>
          <p:nvPr>
            <p:custDataLst>
              <p:tags r:id="rId6"/>
            </p:custDataLst>
          </p:nvPr>
        </p:nvPicPr>
        <p:blipFill>
          <a:blip r:embed="rId5">
            <a:clrChange>
              <a:clrFrom>
                <a:srgbClr val="FFFFFF">
                  <a:alpha val="100000"/>
                </a:srgbClr>
              </a:clrFrom>
              <a:clrTo>
                <a:srgbClr val="FFFFFF">
                  <a:alpha val="100000"/>
                  <a:alpha val="0"/>
                </a:srgbClr>
              </a:clrTo>
            </a:clrChange>
          </a:blip>
          <a:srcRect l="58647" t="17710" r="33047" b="76473"/>
          <a:stretch>
            <a:fillRect/>
          </a:stretch>
        </p:blipFill>
        <p:spPr>
          <a:xfrm>
            <a:off x="3407410" y="2218690"/>
            <a:ext cx="1011555" cy="1002030"/>
          </a:xfrm>
          <a:prstGeom prst="roundRect">
            <a:avLst/>
          </a:prstGeom>
        </p:spPr>
      </p:pic>
      <p:pic>
        <p:nvPicPr>
          <p:cNvPr id="5" name="图片 4" descr="微信图片_20220826160048"/>
          <p:cNvPicPr>
            <a:picLocks noChangeAspect="1"/>
          </p:cNvPicPr>
          <p:nvPr>
            <p:custDataLst>
              <p:tags r:id="rId7"/>
            </p:custDataLst>
          </p:nvPr>
        </p:nvPicPr>
        <p:blipFill>
          <a:blip r:embed="rId5">
            <a:clrChange>
              <a:clrFrom>
                <a:srgbClr val="FFFFFF">
                  <a:alpha val="100000"/>
                </a:srgbClr>
              </a:clrFrom>
              <a:clrTo>
                <a:srgbClr val="FFFFFF">
                  <a:alpha val="100000"/>
                  <a:alpha val="0"/>
                </a:srgbClr>
              </a:clrTo>
            </a:clrChange>
          </a:blip>
          <a:srcRect l="58647" t="17710" r="33047" b="76473"/>
          <a:stretch>
            <a:fillRect/>
          </a:stretch>
        </p:blipFill>
        <p:spPr>
          <a:xfrm>
            <a:off x="4985385" y="2218690"/>
            <a:ext cx="1011555" cy="1002030"/>
          </a:xfrm>
          <a:prstGeom prst="roundRect">
            <a:avLst/>
          </a:prstGeom>
        </p:spPr>
      </p:pic>
      <p:pic>
        <p:nvPicPr>
          <p:cNvPr id="6" name="图片 5" descr="微信图片_20220826160048"/>
          <p:cNvPicPr>
            <a:picLocks noChangeAspect="1"/>
          </p:cNvPicPr>
          <p:nvPr>
            <p:custDataLst>
              <p:tags r:id="rId8"/>
            </p:custDataLst>
          </p:nvPr>
        </p:nvPicPr>
        <p:blipFill>
          <a:blip r:embed="rId5">
            <a:clrChange>
              <a:clrFrom>
                <a:srgbClr val="FFFFFF">
                  <a:alpha val="100000"/>
                </a:srgbClr>
              </a:clrFrom>
              <a:clrTo>
                <a:srgbClr val="FFFFFF">
                  <a:alpha val="100000"/>
                  <a:alpha val="0"/>
                </a:srgbClr>
              </a:clrTo>
            </a:clrChange>
          </a:blip>
          <a:srcRect l="58647" t="17710" r="33047" b="76473"/>
          <a:stretch>
            <a:fillRect/>
          </a:stretch>
        </p:blipFill>
        <p:spPr>
          <a:xfrm>
            <a:off x="6685280" y="2218690"/>
            <a:ext cx="1011555" cy="1002030"/>
          </a:xfrm>
          <a:prstGeom prst="roundRect">
            <a:avLst/>
          </a:prstGeom>
        </p:spPr>
      </p:pic>
      <p:pic>
        <p:nvPicPr>
          <p:cNvPr id="11" name="图片 10" descr="微信图片_20220826160048"/>
          <p:cNvPicPr>
            <a:picLocks noChangeAspect="1"/>
          </p:cNvPicPr>
          <p:nvPr>
            <p:custDataLst>
              <p:tags r:id="rId9"/>
            </p:custDataLst>
          </p:nvPr>
        </p:nvPicPr>
        <p:blipFill>
          <a:blip r:embed="rId5">
            <a:clrChange>
              <a:clrFrom>
                <a:srgbClr val="FFFFFF">
                  <a:alpha val="100000"/>
                </a:srgbClr>
              </a:clrFrom>
              <a:clrTo>
                <a:srgbClr val="FFFFFF">
                  <a:alpha val="100000"/>
                  <a:alpha val="0"/>
                </a:srgbClr>
              </a:clrTo>
            </a:clrChange>
          </a:blip>
          <a:srcRect l="58647" t="17710" r="33047" b="76473"/>
          <a:stretch>
            <a:fillRect/>
          </a:stretch>
        </p:blipFill>
        <p:spPr>
          <a:xfrm>
            <a:off x="8475345" y="2218690"/>
            <a:ext cx="1011555" cy="100203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up)">
                                      <p:cBhvr>
                                        <p:cTn id="8" dur="500"/>
                                        <p:tgtEl>
                                          <p:spTgt spid="3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up)">
                                      <p:cBhvr>
                                        <p:cTn id="12" dur="500"/>
                                        <p:tgtEl>
                                          <p:spTgt spid="3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ppt_y</p:attrName>
                                        </p:attrNameLst>
                                      </p:cBhvr>
                                      <p:tavLst>
                                        <p:tav tm="0">
                                          <p:val>
                                            <p:strVal val="#ppt_y+#ppt_h*1.125000"/>
                                          </p:val>
                                        </p:tav>
                                        <p:tav tm="100000">
                                          <p:val>
                                            <p:strVal val="#ppt_y"/>
                                          </p:val>
                                        </p:tav>
                                      </p:tavLst>
                                    </p:anim>
                                    <p:animEffect transition="in" filter="wipe(up)">
                                      <p:cBhvr>
                                        <p:cTn id="16" dur="500"/>
                                        <p:tgtEl>
                                          <p:spTgt spid="34"/>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p:tgtEl>
                                          <p:spTgt spid="35"/>
                                        </p:tgtEl>
                                        <p:attrNameLst>
                                          <p:attrName>ppt_y</p:attrName>
                                        </p:attrNameLst>
                                      </p:cBhvr>
                                      <p:tavLst>
                                        <p:tav tm="0">
                                          <p:val>
                                            <p:strVal val="#ppt_y+#ppt_h*1.125000"/>
                                          </p:val>
                                        </p:tav>
                                        <p:tav tm="100000">
                                          <p:val>
                                            <p:strVal val="#ppt_y"/>
                                          </p:val>
                                        </p:tav>
                                      </p:tavLst>
                                    </p:anim>
                                    <p:animEffect transition="in" filter="wipe(up)">
                                      <p:cBhvr>
                                        <p:cTn id="20" dur="500"/>
                                        <p:tgtEl>
                                          <p:spTgt spid="35"/>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p:tgtEl>
                                          <p:spTgt spid="36"/>
                                        </p:tgtEl>
                                        <p:attrNameLst>
                                          <p:attrName>ppt_y</p:attrName>
                                        </p:attrNameLst>
                                      </p:cBhvr>
                                      <p:tavLst>
                                        <p:tav tm="0">
                                          <p:val>
                                            <p:strVal val="#ppt_y+#ppt_h*1.125000"/>
                                          </p:val>
                                        </p:tav>
                                        <p:tav tm="100000">
                                          <p:val>
                                            <p:strVal val="#ppt_y"/>
                                          </p:val>
                                        </p:tav>
                                      </p:tavLst>
                                    </p:anim>
                                    <p:animEffect transition="in" filter="wipe(up)">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4" name="图片 103"/>
          <p:cNvPicPr/>
          <p:nvPr/>
        </p:nvPicPr>
        <p:blipFill>
          <a:blip r:embed="rId2"/>
          <a:stretch>
            <a:fillRect/>
          </a:stretch>
        </p:blipFill>
        <p:spPr>
          <a:xfrm>
            <a:off x="413385" y="810895"/>
            <a:ext cx="11389360" cy="5713730"/>
          </a:xfrm>
          <a:prstGeom prst="rect">
            <a:avLst/>
          </a:prstGeom>
          <a:noFill/>
          <a:ln w="9525">
            <a:noFill/>
          </a:ln>
          <a:effectLst>
            <a:softEdge rad="127000"/>
          </a:effectLst>
        </p:spPr>
      </p:pic>
      <p:pic>
        <p:nvPicPr>
          <p:cNvPr id="10" name="图片 9" descr="图片5"/>
          <p:cNvPicPr>
            <a:picLocks noChangeAspect="1"/>
          </p:cNvPicPr>
          <p:nvPr/>
        </p:nvPicPr>
        <p:blipFill>
          <a:blip r:embed="rId3"/>
          <a:srcRect l="36156" t="-22680" r="-3813" b="46458"/>
          <a:stretch>
            <a:fillRect/>
          </a:stretch>
        </p:blipFill>
        <p:spPr>
          <a:xfrm>
            <a:off x="5713730" y="2790190"/>
            <a:ext cx="3109595" cy="2644140"/>
          </a:xfrm>
          <a:prstGeom prst="ellipse">
            <a:avLst/>
          </a:prstGeom>
        </p:spPr>
      </p:pic>
      <p:grpSp>
        <p:nvGrpSpPr>
          <p:cNvPr id="15" name="组合 14"/>
          <p:cNvGrpSpPr/>
          <p:nvPr/>
        </p:nvGrpSpPr>
        <p:grpSpPr>
          <a:xfrm>
            <a:off x="1777365" y="855345"/>
            <a:ext cx="5482590" cy="1996440"/>
            <a:chOff x="8366" y="5383"/>
            <a:chExt cx="8634" cy="3144"/>
          </a:xfrm>
        </p:grpSpPr>
        <p:sp>
          <p:nvSpPr>
            <p:cNvPr id="14" name="云形标注 13"/>
            <p:cNvSpPr/>
            <p:nvPr/>
          </p:nvSpPr>
          <p:spPr>
            <a:xfrm rot="180000">
              <a:off x="8366" y="5383"/>
              <a:ext cx="8634" cy="3144"/>
            </a:xfrm>
            <a:prstGeom prst="cloudCallout">
              <a:avLst>
                <a:gd name="adj1" fmla="val -17433"/>
                <a:gd name="adj2" fmla="val 44569"/>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9264" y="5890"/>
              <a:ext cx="7455"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spcBef>
                  <a:spcPct val="0"/>
                </a:spcBef>
              </a:pPr>
              <a:r>
                <a:rPr lang="zh-CN" altLang="en-US" sz="2400" dirty="0">
                  <a:latin typeface="微软雅黑" panose="020B0503020204020204" pitchFamily="34" charset="-122"/>
                  <a:ea typeface="微软雅黑" panose="020B0503020204020204" pitchFamily="34" charset="-122"/>
                  <a:sym typeface="+mn-ea"/>
                </a:rPr>
                <a:t>捕鱼归来，捕到一条鱼，就在石头或木头上刻一道，一共捕了几条鱼，就刻几道。</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4" name="图片 3" descr="图片1"/>
          <p:cNvPicPr>
            <a:picLocks noChangeAspect="1"/>
          </p:cNvPicPr>
          <p:nvPr/>
        </p:nvPicPr>
        <p:blipFill>
          <a:blip r:embed="rId4"/>
          <a:stretch>
            <a:fillRect/>
          </a:stretch>
        </p:blipFill>
        <p:spPr>
          <a:xfrm>
            <a:off x="1979295" y="2994025"/>
            <a:ext cx="3734435" cy="2285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 name="图片 9" descr="图片5"/>
          <p:cNvPicPr>
            <a:picLocks noChangeAspect="1"/>
          </p:cNvPicPr>
          <p:nvPr/>
        </p:nvPicPr>
        <p:blipFill>
          <a:blip r:embed="rId2"/>
          <a:srcRect l="36156" t="-22680" r="-3813" b="46458"/>
          <a:stretch>
            <a:fillRect/>
          </a:stretch>
        </p:blipFill>
        <p:spPr>
          <a:xfrm>
            <a:off x="3919855" y="-422910"/>
            <a:ext cx="4234180" cy="3600450"/>
          </a:xfrm>
          <a:prstGeom prst="ellipse">
            <a:avLst/>
          </a:prstGeom>
        </p:spPr>
      </p:pic>
      <p:grpSp>
        <p:nvGrpSpPr>
          <p:cNvPr id="5" name="组合 4"/>
          <p:cNvGrpSpPr/>
          <p:nvPr/>
        </p:nvGrpSpPr>
        <p:grpSpPr>
          <a:xfrm>
            <a:off x="4037330" y="2892425"/>
            <a:ext cx="4116070" cy="1912620"/>
            <a:chOff x="6132" y="5634"/>
            <a:chExt cx="6482" cy="3012"/>
          </a:xfrm>
        </p:grpSpPr>
        <p:pic>
          <p:nvPicPr>
            <p:cNvPr id="105" name="图片 104"/>
            <p:cNvPicPr/>
            <p:nvPr/>
          </p:nvPicPr>
          <p:blipFill>
            <a:blip r:embed="rId3"/>
            <a:srcRect l="45213" t="61042" r="3578" b="3689"/>
            <a:stretch>
              <a:fillRect/>
            </a:stretch>
          </p:blipFill>
          <p:spPr>
            <a:xfrm>
              <a:off x="6132" y="5634"/>
              <a:ext cx="6483" cy="3012"/>
            </a:xfrm>
            <a:prstGeom prst="rect">
              <a:avLst/>
            </a:prstGeom>
            <a:noFill/>
            <a:ln w="9525">
              <a:noFill/>
            </a:ln>
          </p:spPr>
        </p:pic>
        <p:cxnSp>
          <p:nvCxnSpPr>
            <p:cNvPr id="4" name="直接连接符 3"/>
            <p:cNvCxnSpPr/>
            <p:nvPr/>
          </p:nvCxnSpPr>
          <p:spPr>
            <a:xfrm flipH="1">
              <a:off x="9676" y="6214"/>
              <a:ext cx="118" cy="826"/>
            </a:xfrm>
            <a:prstGeom prst="line">
              <a:avLst/>
            </a:prstGeom>
            <a:ln w="38100">
              <a:solidFill>
                <a:srgbClr val="A2876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238625" y="4805045"/>
            <a:ext cx="3633470" cy="1438275"/>
            <a:chOff x="5638" y="7621"/>
            <a:chExt cx="5722" cy="2265"/>
          </a:xfrm>
        </p:grpSpPr>
        <p:pic>
          <p:nvPicPr>
            <p:cNvPr id="103" name="图片 102"/>
            <p:cNvPicPr/>
            <p:nvPr/>
          </p:nvPicPr>
          <p:blipFill>
            <a:blip r:embed="rId4">
              <a:clrChange>
                <a:clrFrom>
                  <a:srgbClr val="000000">
                    <a:alpha val="0"/>
                  </a:srgbClr>
                </a:clrFrom>
                <a:clrTo>
                  <a:srgbClr val="000000">
                    <a:alpha val="0"/>
                    <a:alpha val="0"/>
                  </a:srgbClr>
                </a:clrTo>
              </a:clrChange>
            </a:blip>
            <a:stretch>
              <a:fillRect/>
            </a:stretch>
          </p:blipFill>
          <p:spPr>
            <a:xfrm>
              <a:off x="5638" y="7621"/>
              <a:ext cx="5722" cy="2265"/>
            </a:xfrm>
            <a:prstGeom prst="rect">
              <a:avLst/>
            </a:prstGeom>
            <a:noFill/>
            <a:ln w="9525">
              <a:noFill/>
            </a:ln>
          </p:spPr>
        </p:pic>
        <p:sp>
          <p:nvSpPr>
            <p:cNvPr id="38" name="文本框 37"/>
            <p:cNvSpPr txBox="1"/>
            <p:nvPr/>
          </p:nvSpPr>
          <p:spPr>
            <a:xfrm>
              <a:off x="7001" y="8343"/>
              <a:ext cx="2996" cy="822"/>
            </a:xfrm>
            <a:prstGeom prst="rect">
              <a:avLst/>
            </a:prstGeom>
            <a:noFill/>
          </p:spPr>
          <p:txBody>
            <a:bodyPr wrap="none" rtlCol="0">
              <a:spAutoFit/>
            </a:bodyPr>
            <a:p>
              <a:r>
                <a:rPr lang="zh-CN" altLang="en-US" sz="2800"/>
                <a:t>刻</a:t>
              </a:r>
              <a:r>
                <a:rPr lang="en-US" altLang="zh-CN" sz="2800"/>
                <a:t> </a:t>
              </a:r>
              <a:r>
                <a:rPr lang="zh-CN" altLang="en-US" sz="2800"/>
                <a:t>道</a:t>
              </a:r>
              <a:r>
                <a:rPr lang="en-US" altLang="zh-CN" sz="2800"/>
                <a:t> </a:t>
              </a:r>
              <a:r>
                <a:rPr lang="zh-CN" altLang="en-US" sz="2800"/>
                <a:t>记</a:t>
              </a:r>
              <a:r>
                <a:rPr lang="en-US" altLang="zh-CN" sz="2800"/>
                <a:t> </a:t>
              </a:r>
              <a:r>
                <a:rPr lang="zh-CN" altLang="en-US" sz="2800"/>
                <a:t>数</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1805" y="-67310"/>
            <a:ext cx="6092825" cy="596074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4" name="图片 3" descr="9c2c5a3b43c0e6bff1e5b312a530205b"/>
          <p:cNvPicPr>
            <a:picLocks noChangeAspect="1"/>
          </p:cNvPicPr>
          <p:nvPr/>
        </p:nvPicPr>
        <p:blipFill>
          <a:blip r:embed="rId3"/>
          <a:stretch>
            <a:fillRect/>
          </a:stretch>
        </p:blipFill>
        <p:spPr>
          <a:xfrm>
            <a:off x="125730" y="2555240"/>
            <a:ext cx="3183255" cy="3407410"/>
          </a:xfrm>
          <a:prstGeom prst="rect">
            <a:avLst/>
          </a:prstGeom>
        </p:spPr>
      </p:pic>
      <p:sp>
        <p:nvSpPr>
          <p:cNvPr id="38" name="文本框 37"/>
          <p:cNvSpPr txBox="1"/>
          <p:nvPr/>
        </p:nvSpPr>
        <p:spPr>
          <a:xfrm>
            <a:off x="5106670" y="3392170"/>
            <a:ext cx="1902460" cy="521970"/>
          </a:xfrm>
          <a:prstGeom prst="rect">
            <a:avLst/>
          </a:prstGeom>
          <a:noFill/>
        </p:spPr>
        <p:txBody>
          <a:bodyPr wrap="none" rtlCol="0">
            <a:spAutoFit/>
          </a:bodyPr>
          <a:p>
            <a:r>
              <a:rPr lang="zh-CN" altLang="en-US" sz="2800"/>
              <a:t>刻</a:t>
            </a:r>
            <a:r>
              <a:rPr lang="en-US" altLang="zh-CN" sz="2800"/>
              <a:t> </a:t>
            </a:r>
            <a:r>
              <a:rPr lang="zh-CN" altLang="en-US" sz="2800"/>
              <a:t>道</a:t>
            </a:r>
            <a:r>
              <a:rPr lang="en-US" altLang="zh-CN" sz="2800"/>
              <a:t> </a:t>
            </a:r>
            <a:r>
              <a:rPr lang="zh-CN" altLang="en-US" sz="2800"/>
              <a:t>记</a:t>
            </a:r>
            <a:r>
              <a:rPr lang="en-US" altLang="zh-CN" sz="2800"/>
              <a:t> </a:t>
            </a:r>
            <a:r>
              <a:rPr lang="zh-CN" altLang="en-US" sz="2800"/>
              <a:t>数</a:t>
            </a:r>
            <a:endParaRPr lang="zh-CN" altLang="en-US" sz="2800"/>
          </a:p>
        </p:txBody>
      </p:sp>
      <p:sp>
        <p:nvSpPr>
          <p:cNvPr id="6" name="文本框 5"/>
          <p:cNvSpPr txBox="1"/>
          <p:nvPr/>
        </p:nvSpPr>
        <p:spPr>
          <a:xfrm>
            <a:off x="5107305" y="2555240"/>
            <a:ext cx="1902460" cy="521970"/>
          </a:xfrm>
          <a:prstGeom prst="rect">
            <a:avLst/>
          </a:prstGeom>
          <a:noFill/>
        </p:spPr>
        <p:txBody>
          <a:bodyPr wrap="none" rtlCol="0">
            <a:spAutoFit/>
          </a:bodyPr>
          <a:p>
            <a:r>
              <a:rPr lang="zh-CN" altLang="en-US" sz="2800"/>
              <a:t>结</a:t>
            </a:r>
            <a:r>
              <a:rPr lang="en-US" altLang="zh-CN" sz="2800"/>
              <a:t> </a:t>
            </a:r>
            <a:r>
              <a:rPr lang="zh-CN" altLang="en-US" sz="2800"/>
              <a:t>绳</a:t>
            </a:r>
            <a:r>
              <a:rPr lang="en-US" altLang="zh-CN" sz="2800"/>
              <a:t> </a:t>
            </a:r>
            <a:r>
              <a:rPr lang="zh-CN" altLang="en-US" sz="2800"/>
              <a:t>记</a:t>
            </a:r>
            <a:r>
              <a:rPr lang="en-US" altLang="zh-CN" sz="2800"/>
              <a:t> </a:t>
            </a:r>
            <a:r>
              <a:rPr lang="zh-CN" altLang="en-US" sz="2800"/>
              <a:t>数</a:t>
            </a:r>
            <a:endParaRPr lang="zh-CN" altLang="en-US" sz="2800"/>
          </a:p>
        </p:txBody>
      </p:sp>
      <p:sp>
        <p:nvSpPr>
          <p:cNvPr id="8" name="文本框 7"/>
          <p:cNvSpPr txBox="1"/>
          <p:nvPr/>
        </p:nvSpPr>
        <p:spPr>
          <a:xfrm>
            <a:off x="5131435" y="1629410"/>
            <a:ext cx="1902460" cy="521970"/>
          </a:xfrm>
          <a:prstGeom prst="rect">
            <a:avLst/>
          </a:prstGeom>
          <a:noFill/>
        </p:spPr>
        <p:txBody>
          <a:bodyPr wrap="none" rtlCol="0">
            <a:spAutoFit/>
          </a:bodyPr>
          <a:p>
            <a:r>
              <a:rPr lang="zh-CN" altLang="en-US" sz="2800"/>
              <a:t>实</a:t>
            </a:r>
            <a:r>
              <a:rPr lang="en-US" altLang="zh-CN" sz="2800"/>
              <a:t> </a:t>
            </a:r>
            <a:r>
              <a:rPr lang="zh-CN" altLang="en-US" sz="2800"/>
              <a:t>物</a:t>
            </a:r>
            <a:r>
              <a:rPr lang="en-US" altLang="zh-CN" sz="2800"/>
              <a:t> </a:t>
            </a:r>
            <a:r>
              <a:rPr lang="zh-CN" altLang="en-US" sz="2800"/>
              <a:t>记</a:t>
            </a:r>
            <a:r>
              <a:rPr lang="en-US" altLang="zh-CN" sz="2800"/>
              <a:t> </a:t>
            </a:r>
            <a:r>
              <a:rPr lang="zh-CN" altLang="en-US" sz="2800"/>
              <a:t>数</a:t>
            </a:r>
            <a:endParaRPr lang="zh-CN" altLang="en-US" sz="2800"/>
          </a:p>
        </p:txBody>
      </p:sp>
      <p:grpSp>
        <p:nvGrpSpPr>
          <p:cNvPr id="42" name="组合 41"/>
          <p:cNvGrpSpPr/>
          <p:nvPr/>
        </p:nvGrpSpPr>
        <p:grpSpPr>
          <a:xfrm>
            <a:off x="1147445" y="1449705"/>
            <a:ext cx="2609215" cy="993775"/>
            <a:chOff x="3834" y="5428"/>
            <a:chExt cx="6271" cy="1239"/>
          </a:xfrm>
        </p:grpSpPr>
        <p:sp>
          <p:nvSpPr>
            <p:cNvPr id="43" name="圆角矩形标注 42"/>
            <p:cNvSpPr/>
            <p:nvPr/>
          </p:nvSpPr>
          <p:spPr>
            <a:xfrm>
              <a:off x="3834" y="5428"/>
              <a:ext cx="6271" cy="1239"/>
            </a:xfrm>
            <a:prstGeom prst="wedgeRoundRectCallout">
              <a:avLst>
                <a:gd name="adj1" fmla="val -29094"/>
                <a:gd name="adj2" fmla="val 75509"/>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3911" y="5595"/>
              <a:ext cx="6080" cy="1006"/>
            </a:xfrm>
            <a:prstGeom prst="rect">
              <a:avLst/>
            </a:prstGeom>
            <a:noFill/>
          </p:spPr>
          <p:txBody>
            <a:bodyPr wrap="square" lIns="68580" tIns="34290" rIns="68580" bIns="34290" anchor="ctr">
              <a:spAutoFit/>
            </a:bodyPr>
            <a:p>
              <a:pPr algn="ctr">
                <a:defRPr/>
              </a:pPr>
              <a:r>
                <a:rPr lang="zh-CN" altLang="en-US" sz="2400">
                  <a:sym typeface="+mn-ea"/>
                </a:rPr>
                <a:t>这三种记数方法</a:t>
              </a:r>
              <a:endParaRPr lang="zh-CN" altLang="en-US" sz="2400"/>
            </a:p>
            <a:p>
              <a:pPr algn="ctr">
                <a:defRPr/>
              </a:pPr>
              <a:r>
                <a:rPr lang="zh-CN" altLang="en-US" sz="2400">
                  <a:sym typeface="+mn-ea"/>
                </a:rPr>
                <a:t>有什么共同点吗？</a:t>
              </a:r>
              <a:endParaRPr lang="en-US" altLang="zh-CN" sz="2400" dirty="0" smtClean="0">
                <a:solidFill>
                  <a:schemeClr val="tx1"/>
                </a:solidFill>
                <a:latin typeface="微软雅黑" panose="020B0503020204020204" pitchFamily="34" charset="-122"/>
                <a:ea typeface="微软雅黑" panose="020B0503020204020204" pitchFamily="34" charset="-122"/>
                <a:sym typeface="+mn-ea"/>
              </a:endParaRPr>
            </a:p>
          </p:txBody>
        </p:sp>
      </p:grpSp>
      <p:grpSp>
        <p:nvGrpSpPr>
          <p:cNvPr id="47" name="组合 46"/>
          <p:cNvGrpSpPr/>
          <p:nvPr/>
        </p:nvGrpSpPr>
        <p:grpSpPr>
          <a:xfrm>
            <a:off x="4888865" y="4890770"/>
            <a:ext cx="4345940" cy="1200785"/>
            <a:chOff x="2376" y="5428"/>
            <a:chExt cx="6844" cy="1891"/>
          </a:xfrm>
        </p:grpSpPr>
        <p:sp>
          <p:nvSpPr>
            <p:cNvPr id="48" name="圆角矩形标注 47"/>
            <p:cNvSpPr/>
            <p:nvPr/>
          </p:nvSpPr>
          <p:spPr>
            <a:xfrm>
              <a:off x="2376" y="5428"/>
              <a:ext cx="6844" cy="1891"/>
            </a:xfrm>
            <a:prstGeom prst="wedgeRoundRectCallout">
              <a:avLst>
                <a:gd name="adj1" fmla="val 59307"/>
                <a:gd name="adj2" fmla="val -54336"/>
                <a:gd name="adj3" fmla="val 16667"/>
              </a:avLst>
            </a:prstGeom>
            <a:solidFill>
              <a:srgbClr val="92D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2758" y="5432"/>
              <a:ext cx="6080" cy="1852"/>
            </a:xfrm>
            <a:prstGeom prst="rect">
              <a:avLst/>
            </a:prstGeom>
            <a:noFill/>
          </p:spPr>
          <p:txBody>
            <a:bodyPr wrap="square" lIns="68580" tIns="34290" rIns="68580" bIns="34290" anchor="ctr">
              <a:spAutoFit/>
            </a:bodyPr>
            <a:p>
              <a:pPr>
                <a:lnSpc>
                  <a:spcPct val="150000"/>
                </a:lnSpc>
              </a:pPr>
              <a:r>
                <a:rPr lang="zh-CN" altLang="en-US" sz="2400">
                  <a:sym typeface="+mn-ea"/>
                </a:rPr>
                <a:t>古人这些记数方法都是通过</a:t>
              </a:r>
              <a:endParaRPr lang="zh-CN" altLang="en-US" sz="2400"/>
            </a:p>
            <a:p>
              <a:pPr>
                <a:lnSpc>
                  <a:spcPct val="150000"/>
                </a:lnSpc>
              </a:pPr>
              <a:r>
                <a:rPr lang="zh-CN" altLang="en-US" sz="2400">
                  <a:sym typeface="+mn-ea"/>
                </a:rPr>
                <a:t>一一对应的方法来记数的。</a:t>
              </a:r>
              <a:endParaRPr lang="zh-CN" altLang="en-US" sz="2400" dirty="0" smtClean="0">
                <a:solidFill>
                  <a:schemeClr val="tx1"/>
                </a:solidFill>
                <a:latin typeface="微软雅黑" panose="020B0503020204020204" pitchFamily="34" charset="-122"/>
                <a:ea typeface="微软雅黑" panose="020B0503020204020204" pitchFamily="34" charset="-122"/>
                <a:sym typeface="+mn-ea"/>
              </a:endParaRPr>
            </a:p>
          </p:txBody>
        </p:sp>
      </p:grpSp>
      <p:pic>
        <p:nvPicPr>
          <p:cNvPr id="159752" name="Picture 8" descr="20060211213154668"/>
          <p:cNvPicPr>
            <a:picLocks noChangeAspect="1"/>
          </p:cNvPicPr>
          <p:nvPr/>
        </p:nvPicPr>
        <p:blipFill>
          <a:blip r:embed="rId4"/>
          <a:stretch>
            <a:fillRect/>
          </a:stretch>
        </p:blipFill>
        <p:spPr>
          <a:xfrm flipH="1">
            <a:off x="10005695" y="3188335"/>
            <a:ext cx="960755" cy="2141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wheel spokes="8"/>
      </p:transition>
    </mc:Choice>
    <mc:Fallback>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p:tgtEl>
                                          <p:spTgt spid="38"/>
                                        </p:tgtEl>
                                        <p:attrNameLst>
                                          <p:attrName>ppt_y</p:attrName>
                                        </p:attrNameLst>
                                      </p:cBhvr>
                                      <p:tavLst>
                                        <p:tav tm="0">
                                          <p:val>
                                            <p:strVal val="#ppt_y+#ppt_h*1.125000"/>
                                          </p:val>
                                        </p:tav>
                                        <p:tav tm="100000">
                                          <p:val>
                                            <p:strVal val="#ppt_y"/>
                                          </p:val>
                                        </p:tav>
                                      </p:tavLst>
                                    </p:anim>
                                    <p:animEffect transition="in" filter="wipe(up)">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p:tgtEl>
                                          <p:spTgt spid="42"/>
                                        </p:tgtEl>
                                        <p:attrNameLst>
                                          <p:attrName>ppt_y</p:attrName>
                                        </p:attrNameLst>
                                      </p:cBhvr>
                                      <p:tavLst>
                                        <p:tav tm="0">
                                          <p:val>
                                            <p:strVal val="#ppt_y+#ppt_h*1.125000"/>
                                          </p:val>
                                        </p:tav>
                                        <p:tav tm="100000">
                                          <p:val>
                                            <p:strVal val="#ppt_y"/>
                                          </p:val>
                                        </p:tav>
                                      </p:tavLst>
                                    </p:anim>
                                    <p:animEffect transition="in" filter="wipe(up)">
                                      <p:cBhvr>
                                        <p:cTn id="26" dur="500"/>
                                        <p:tgtEl>
                                          <p:spTgt spid="4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59752"/>
                                        </p:tgtEl>
                                        <p:attrNameLst>
                                          <p:attrName>style.visibility</p:attrName>
                                        </p:attrNameLst>
                                      </p:cBhvr>
                                      <p:to>
                                        <p:strVal val="visible"/>
                                      </p:to>
                                    </p:set>
                                    <p:anim calcmode="lin" valueType="num">
                                      <p:cBhvr additive="base">
                                        <p:cTn id="31" dur="1000" fill="hold"/>
                                        <p:tgtEl>
                                          <p:spTgt spid="159752"/>
                                        </p:tgtEl>
                                        <p:attrNameLst>
                                          <p:attrName>ppt_x</p:attrName>
                                        </p:attrNameLst>
                                      </p:cBhvr>
                                      <p:tavLst>
                                        <p:tav tm="0">
                                          <p:val>
                                            <p:strVal val="1+#ppt_w/2"/>
                                          </p:val>
                                        </p:tav>
                                        <p:tav tm="100000">
                                          <p:val>
                                            <p:strVal val="#ppt_x"/>
                                          </p:val>
                                        </p:tav>
                                      </p:tavLst>
                                    </p:anim>
                                    <p:anim calcmode="lin" valueType="num">
                                      <p:cBhvr additive="base">
                                        <p:cTn id="32" dur="1000" fill="hold"/>
                                        <p:tgtEl>
                                          <p:spTgt spid="159752"/>
                                        </p:tgtEl>
                                        <p:attrNameLst>
                                          <p:attrName>ppt_y</p:attrName>
                                        </p:attrNameLst>
                                      </p:cBhvr>
                                      <p:tavLst>
                                        <p:tav tm="0">
                                          <p:val>
                                            <p:strVal val="#ppt_y"/>
                                          </p:val>
                                        </p:tav>
                                        <p:tav tm="100000">
                                          <p:val>
                                            <p:strVal val="#ppt_y"/>
                                          </p:val>
                                        </p:tav>
                                      </p:tavLst>
                                    </p:anim>
                                  </p:childTnLst>
                                </p:cTn>
                              </p:par>
                              <p:par>
                                <p:cTn id="33" presetID="12" presetClass="entr" presetSubtype="4"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p:tgtEl>
                                          <p:spTgt spid="47"/>
                                        </p:tgtEl>
                                        <p:attrNameLst>
                                          <p:attrName>ppt_y</p:attrName>
                                        </p:attrNameLst>
                                      </p:cBhvr>
                                      <p:tavLst>
                                        <p:tav tm="0">
                                          <p:val>
                                            <p:strVal val="#ppt_y+#ppt_h*1.125000"/>
                                          </p:val>
                                        </p:tav>
                                        <p:tav tm="100000">
                                          <p:val>
                                            <p:strVal val="#ppt_y"/>
                                          </p:val>
                                        </p:tav>
                                      </p:tavLst>
                                    </p:anim>
                                    <p:animEffect transition="in" filter="wipe(up)">
                                      <p:cBhvr>
                                        <p:cTn id="3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38" grpId="0"/>
    </p:bldLst>
  </p:timing>
</p:sld>
</file>

<file path=ppt/tags/tag1.xml><?xml version="1.0" encoding="utf-8"?>
<p:tagLst xmlns:p="http://schemas.openxmlformats.org/presentationml/2006/main">
  <p:tag name="KSO_WM_UNIT_PLACING_PICTURE_USER_VIEWPORT" val="{&quot;height&quot;:2933,&quot;width&quot;:2880}"/>
</p:tagLst>
</file>

<file path=ppt/tags/tag10.xml><?xml version="1.0" encoding="utf-8"?>
<p:tagLst xmlns:p="http://schemas.openxmlformats.org/presentationml/2006/main">
  <p:tag name="KSO_WM_UNIT_PLACING_PICTURE_USER_VIEWPORT" val="{&quot;height&quot;:2664.5669555664062,&quot;width&quot;:3741.732177734375}"/>
</p:tagLst>
</file>

<file path=ppt/tags/tag11.xml><?xml version="1.0" encoding="utf-8"?>
<p:tagLst xmlns:p="http://schemas.openxmlformats.org/presentationml/2006/main">
  <p:tag name="KSO_WM_UNIT_PLACING_PICTURE_USER_VIEWPORT" val="{&quot;height&quot;:2686.740157480315,&quot;width&quot;:5282.300787401575}"/>
</p:tagLst>
</file>

<file path=ppt/tags/tag1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2.xml><?xml version="1.0" encoding="utf-8"?>
<p:tagLst xmlns:p="http://schemas.openxmlformats.org/presentationml/2006/main">
  <p:tag name="KSO_WM_UNIT_PLACING_PICTURE_USER_VIEWPORT" val="{&quot;height&quot;:10800,&quot;width&quot;:7638}"/>
</p:tagLst>
</file>

<file path=ppt/tags/tag3.xml><?xml version="1.0" encoding="utf-8"?>
<p:tagLst xmlns:p="http://schemas.openxmlformats.org/presentationml/2006/main">
  <p:tag name="KSO_WM_UNIT_PLACING_PICTURE_USER_VIEWPORT" val="{&quot;height&quot;:10800,&quot;width&quot;:7638}"/>
</p:tagLst>
</file>

<file path=ppt/tags/tag4.xml><?xml version="1.0" encoding="utf-8"?>
<p:tagLst xmlns:p="http://schemas.openxmlformats.org/presentationml/2006/main">
  <p:tag name="KSO_WM_UNIT_PLACING_PICTURE_USER_VIEWPORT" val="{&quot;height&quot;:10800,&quot;width&quot;:7638}"/>
</p:tagLst>
</file>

<file path=ppt/tags/tag5.xml><?xml version="1.0" encoding="utf-8"?>
<p:tagLst xmlns:p="http://schemas.openxmlformats.org/presentationml/2006/main">
  <p:tag name="KSO_WM_UNIT_PLACING_PICTURE_USER_VIEWPORT" val="{&quot;height&quot;:10800,&quot;width&quot;:7638}"/>
</p:tagLst>
</file>

<file path=ppt/tags/tag6.xml><?xml version="1.0" encoding="utf-8"?>
<p:tagLst xmlns:p="http://schemas.openxmlformats.org/presentationml/2006/main">
  <p:tag name="KSO_WM_UNIT_PLACING_PICTURE_USER_VIEWPORT" val="{&quot;height&quot;:10800,&quot;width&quot;:7638}"/>
</p:tagLst>
</file>

<file path=ppt/tags/tag7.xml><?xml version="1.0" encoding="utf-8"?>
<p:tagLst xmlns:p="http://schemas.openxmlformats.org/presentationml/2006/main">
  <p:tag name="KSO_WM_UNIT_PLACING_PICTURE_USER_VIEWPORT" val="{&quot;height&quot;:2933,&quot;width&quot;:2880}"/>
</p:tagLst>
</file>

<file path=ppt/tags/tag8.xml><?xml version="1.0" encoding="utf-8"?>
<p:tagLst xmlns:p="http://schemas.openxmlformats.org/presentationml/2006/main">
  <p:tag name="KSO_WM_UNIT_PLACING_PICTURE_USER_VIEWPORT" val="{&quot;height&quot;:2933,&quot;width&quot;:2880}"/>
</p:tagLst>
</file>

<file path=ppt/tags/tag9.xml><?xml version="1.0" encoding="utf-8"?>
<p:tagLst xmlns:p="http://schemas.openxmlformats.org/presentationml/2006/main">
  <p:tag name="KSO_WM_UNIT_PLACING_PICTURE_USER_VIEWPORT" val="{&quot;height&quot;:2626.732283464567,&quot;width&quot;:3694.0929133858267}"/>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1081</Words>
  <Application>WPS 演示</Application>
  <PresentationFormat>宽屏</PresentationFormat>
  <Paragraphs>180</Paragraphs>
  <Slides>21</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Wingdings</vt:lpstr>
      <vt:lpstr>微软雅黑</vt:lpstr>
      <vt:lpstr>Wingdings</vt:lpstr>
      <vt:lpstr>Times New Roman</vt:lpstr>
      <vt:lpstr>Arial Unicode MS</vt:lpstr>
      <vt:lpstr>等线</vt:lpstr>
      <vt:lpstr>Calibri</vt:lpstr>
      <vt:lpstr>楷体</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1403C0CF6A4B4CF486312F0D2005DE4E</vt:lpwstr>
  </property>
</Properties>
</file>